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5" r:id="rId2"/>
    <p:sldId id="256" r:id="rId3"/>
    <p:sldId id="257" r:id="rId4"/>
    <p:sldId id="260" r:id="rId5"/>
    <p:sldId id="261" r:id="rId6"/>
    <p:sldId id="259" r:id="rId7"/>
    <p:sldId id="258" r:id="rId8"/>
    <p:sldId id="262" r:id="rId9"/>
    <p:sldId id="263" r:id="rId10"/>
    <p:sldId id="264" r:id="rId11"/>
    <p:sldId id="265" r:id="rId12"/>
    <p:sldId id="266" r:id="rId13"/>
    <p:sldId id="268" r:id="rId14"/>
    <p:sldId id="267" r:id="rId15"/>
    <p:sldId id="270" r:id="rId16"/>
    <p:sldId id="271" r:id="rId17"/>
    <p:sldId id="272" r:id="rId18"/>
    <p:sldId id="269" r:id="rId19"/>
    <p:sldId id="273" r:id="rId20"/>
    <p:sldId id="274" r:id="rId21"/>
    <p:sldId id="276" r:id="rId22"/>
  </p:sldIdLst>
  <p:sldSz cx="6858000" cy="9144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94660"/>
  </p:normalViewPr>
  <p:slideViewPr>
    <p:cSldViewPr snapToGrid="0">
      <p:cViewPr>
        <p:scale>
          <a:sx n="66" d="100"/>
          <a:sy n="66" d="100"/>
        </p:scale>
        <p:origin x="20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AD26631E-AC57-4B05-AC4E-3881F536DD77}" type="datetimeFigureOut">
              <a:rPr lang="en-GB" smtClean="0"/>
              <a:t>15/07/2025</a:t>
            </a:fld>
            <a:endParaRPr lang="en-GB"/>
          </a:p>
        </p:txBody>
      </p:sp>
      <p:sp>
        <p:nvSpPr>
          <p:cNvPr id="4" name="Slide Image Placeholder 3"/>
          <p:cNvSpPr>
            <a:spLocks noGrp="1" noRot="1" noChangeAspect="1"/>
          </p:cNvSpPr>
          <p:nvPr>
            <p:ph type="sldImg" idx="2"/>
          </p:nvPr>
        </p:nvSpPr>
        <p:spPr>
          <a:xfrm>
            <a:off x="2176463" y="1252538"/>
            <a:ext cx="2536825"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8E21682-6A9E-43E5-8E8C-C0A979BFF249}" type="slidenum">
              <a:rPr lang="en-GB" smtClean="0"/>
              <a:t>‹#›</a:t>
            </a:fld>
            <a:endParaRPr lang="en-GB"/>
          </a:p>
        </p:txBody>
      </p:sp>
    </p:spTree>
    <p:extLst>
      <p:ext uri="{BB962C8B-B14F-4D97-AF65-F5344CB8AC3E}">
        <p14:creationId xmlns:p14="http://schemas.microsoft.com/office/powerpoint/2010/main" val="284482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E21682-6A9E-43E5-8E8C-C0A979BFF249}" type="slidenum">
              <a:rPr lang="en-GB" smtClean="0"/>
              <a:t>20</a:t>
            </a:fld>
            <a:endParaRPr lang="en-GB"/>
          </a:p>
        </p:txBody>
      </p:sp>
    </p:spTree>
    <p:extLst>
      <p:ext uri="{BB962C8B-B14F-4D97-AF65-F5344CB8AC3E}">
        <p14:creationId xmlns:p14="http://schemas.microsoft.com/office/powerpoint/2010/main" val="207393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C86B-CFE6-656F-3798-839E47EBA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4E9CD-2386-B5DD-1141-F287C26DE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03C46-70C8-E816-2A43-E328C7DA22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E3E31C-9485-0581-1058-2A4CE2435F4F}"/>
              </a:ext>
            </a:extLst>
          </p:cNvPr>
          <p:cNvSpPr>
            <a:spLocks noGrp="1"/>
          </p:cNvSpPr>
          <p:nvPr>
            <p:ph type="sldNum" sz="quarter" idx="5"/>
          </p:nvPr>
        </p:nvSpPr>
        <p:spPr/>
        <p:txBody>
          <a:bodyPr/>
          <a:lstStyle/>
          <a:p>
            <a:fld id="{78E21682-6A9E-43E5-8E8C-C0A979BFF249}" type="slidenum">
              <a:rPr lang="en-GB" smtClean="0"/>
              <a:t>21</a:t>
            </a:fld>
            <a:endParaRPr lang="en-GB"/>
          </a:p>
        </p:txBody>
      </p:sp>
    </p:spTree>
    <p:extLst>
      <p:ext uri="{BB962C8B-B14F-4D97-AF65-F5344CB8AC3E}">
        <p14:creationId xmlns:p14="http://schemas.microsoft.com/office/powerpoint/2010/main" val="329347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66F1E47-4AA4-4327-9838-EA0E05E4D439}"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200052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6F1E47-4AA4-4327-9838-EA0E05E4D439}"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278258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6F1E47-4AA4-4327-9838-EA0E05E4D439}"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3564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6F1E47-4AA4-4327-9838-EA0E05E4D439}"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71755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6F1E47-4AA4-4327-9838-EA0E05E4D439}"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369712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66F1E47-4AA4-4327-9838-EA0E05E4D439}"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356027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66F1E47-4AA4-4327-9838-EA0E05E4D439}" type="datetimeFigureOut">
              <a:rPr lang="en-GB" smtClean="0"/>
              <a:t>15/07/2025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26473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66F1E47-4AA4-4327-9838-EA0E05E4D439}" type="datetimeFigureOut">
              <a:rPr lang="en-GB" smtClean="0"/>
              <a:t>15/07/2025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82448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F1E47-4AA4-4327-9838-EA0E05E4D439}" type="datetimeFigureOut">
              <a:rPr lang="en-GB" smtClean="0"/>
              <a:t>15/07/2025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187120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66F1E47-4AA4-4327-9838-EA0E05E4D439}"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261439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66F1E47-4AA4-4327-9838-EA0E05E4D439}"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72C27-1F20-4F7C-ADF4-20D9A314FCA3}" type="slidenum">
              <a:rPr lang="en-GB" smtClean="0"/>
              <a:t>‹#›</a:t>
            </a:fld>
            <a:endParaRPr lang="en-GB"/>
          </a:p>
        </p:txBody>
      </p:sp>
    </p:spTree>
    <p:extLst>
      <p:ext uri="{BB962C8B-B14F-4D97-AF65-F5344CB8AC3E}">
        <p14:creationId xmlns:p14="http://schemas.microsoft.com/office/powerpoint/2010/main" val="99687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D66F1E47-4AA4-4327-9838-EA0E05E4D439}" type="datetimeFigureOut">
              <a:rPr lang="en-GB" smtClean="0"/>
              <a:t>15/07/2025</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72A72C27-1F20-4F7C-ADF4-20D9A314FCA3}" type="slidenum">
              <a:rPr lang="en-GB" smtClean="0"/>
              <a:t>‹#›</a:t>
            </a:fld>
            <a:endParaRPr lang="en-GB"/>
          </a:p>
        </p:txBody>
      </p:sp>
    </p:spTree>
    <p:extLst>
      <p:ext uri="{BB962C8B-B14F-4D97-AF65-F5344CB8AC3E}">
        <p14:creationId xmlns:p14="http://schemas.microsoft.com/office/powerpoint/2010/main" val="4105241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48118-B524-00E5-231F-331D99B25C2C}"/>
            </a:ext>
          </a:extLst>
        </p:cNvPr>
        <p:cNvGrpSpPr/>
        <p:nvPr/>
      </p:nvGrpSpPr>
      <p:grpSpPr>
        <a:xfrm>
          <a:off x="0" y="0"/>
          <a:ext cx="0" cy="0"/>
          <a:chOff x="0" y="0"/>
          <a:chExt cx="0" cy="0"/>
        </a:xfrm>
      </p:grpSpPr>
      <p:pic>
        <p:nvPicPr>
          <p:cNvPr id="2" name="Picture 1" descr="A logo for a preschool&#10;&#10;AI-generated content may be incorrect.">
            <a:extLst>
              <a:ext uri="{FF2B5EF4-FFF2-40B4-BE49-F238E27FC236}">
                <a16:creationId xmlns:a16="http://schemas.microsoft.com/office/drawing/2014/main" id="{72DCCAB0-F858-674B-679D-B2A11144A162}"/>
              </a:ext>
            </a:extLst>
          </p:cNvPr>
          <p:cNvPicPr>
            <a:picLocks noChangeAspect="1"/>
          </p:cNvPicPr>
          <p:nvPr/>
        </p:nvPicPr>
        <p:blipFill>
          <a:blip r:embed="rId2">
            <a:extLst>
              <a:ext uri="{28A0092B-C50C-407E-A947-70E740481C1C}">
                <a14:useLocalDpi xmlns:a14="http://schemas.microsoft.com/office/drawing/2010/main" val="0"/>
              </a:ext>
            </a:extLst>
          </a:blip>
          <a:srcRect l="1639" r="911" b="-3"/>
          <a:stretch/>
        </p:blipFill>
        <p:spPr>
          <a:xfrm>
            <a:off x="768350" y="144422"/>
            <a:ext cx="5321300" cy="4546031"/>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3" name="TextBox 2">
            <a:extLst>
              <a:ext uri="{FF2B5EF4-FFF2-40B4-BE49-F238E27FC236}">
                <a16:creationId xmlns:a16="http://schemas.microsoft.com/office/drawing/2014/main" id="{267D89C8-FCDE-4F11-81E4-2DEC1A832388}"/>
              </a:ext>
            </a:extLst>
          </p:cNvPr>
          <p:cNvSpPr txBox="1"/>
          <p:nvPr/>
        </p:nvSpPr>
        <p:spPr>
          <a:xfrm>
            <a:off x="0" y="5397500"/>
            <a:ext cx="6858000" cy="2769989"/>
          </a:xfrm>
          <a:prstGeom prst="rect">
            <a:avLst/>
          </a:prstGeom>
          <a:noFill/>
        </p:spPr>
        <p:txBody>
          <a:bodyPr wrap="square" rtlCol="0">
            <a:spAutoFit/>
          </a:bodyPr>
          <a:lstStyle/>
          <a:p>
            <a:pPr algn="ctr"/>
            <a:r>
              <a:rPr lang="en-GB" sz="3600" b="1" dirty="0">
                <a:latin typeface="Cavolini" panose="03000502040302020204" pitchFamily="66" charset="0"/>
                <a:cs typeface="Cavolini" panose="03000502040302020204" pitchFamily="66" charset="0"/>
              </a:rPr>
              <a:t>Parent end of year questionnaire feedback report.</a:t>
            </a:r>
          </a:p>
          <a:p>
            <a:pPr algn="ctr"/>
            <a:endParaRPr lang="en-GB" sz="3600" b="1" dirty="0">
              <a:latin typeface="Cavolini" panose="03000502040302020204" pitchFamily="66" charset="0"/>
              <a:cs typeface="Cavolini" panose="03000502040302020204" pitchFamily="66" charset="0"/>
            </a:endParaRPr>
          </a:p>
          <a:p>
            <a:pPr algn="ctr"/>
            <a:r>
              <a:rPr lang="en-GB" sz="3000" dirty="0">
                <a:latin typeface="Cavolini" panose="03000502040302020204" pitchFamily="66" charset="0"/>
                <a:cs typeface="Cavolini" panose="03000502040302020204" pitchFamily="66" charset="0"/>
              </a:rPr>
              <a:t>July 2025.</a:t>
            </a:r>
          </a:p>
        </p:txBody>
      </p:sp>
    </p:spTree>
    <p:extLst>
      <p:ext uri="{BB962C8B-B14F-4D97-AF65-F5344CB8AC3E}">
        <p14:creationId xmlns:p14="http://schemas.microsoft.com/office/powerpoint/2010/main" val="7752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30CD7-3227-5AE2-9A2A-D3B9E924F6D9}"/>
            </a:ext>
          </a:extLst>
        </p:cNvPr>
        <p:cNvGrpSpPr/>
        <p:nvPr/>
      </p:nvGrpSpPr>
      <p:grpSpPr>
        <a:xfrm>
          <a:off x="0" y="0"/>
          <a:ext cx="0" cy="0"/>
          <a:chOff x="0" y="0"/>
          <a:chExt cx="0" cy="0"/>
        </a:xfrm>
      </p:grpSpPr>
      <p:pic>
        <p:nvPicPr>
          <p:cNvPr id="9220" name="Picture 4">
            <a:extLst>
              <a:ext uri="{FF2B5EF4-FFF2-40B4-BE49-F238E27FC236}">
                <a16:creationId xmlns:a16="http://schemas.microsoft.com/office/drawing/2014/main" id="{6E5B9A1E-7365-76AD-A80D-E6F3CB435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9" y="4165497"/>
            <a:ext cx="5138058" cy="23855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0886E9-EDB7-B510-3379-F2FA7D716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13" y="-116111"/>
            <a:ext cx="5486400" cy="2534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BB842F-6139-8473-7821-4E98987C6407}"/>
              </a:ext>
            </a:extLst>
          </p:cNvPr>
          <p:cNvSpPr txBox="1"/>
          <p:nvPr/>
        </p:nvSpPr>
        <p:spPr>
          <a:xfrm>
            <a:off x="0" y="22137"/>
            <a:ext cx="6858000" cy="12064841"/>
          </a:xfrm>
          <a:prstGeom prst="rect">
            <a:avLst/>
          </a:prstGeom>
          <a:noFill/>
        </p:spPr>
        <p:txBody>
          <a:bodyPr wrap="square">
            <a:spAutoFit/>
          </a:bodyPr>
          <a:lstStyle/>
          <a:p>
            <a:r>
              <a:rPr lang="en-GB" sz="1400" b="1" dirty="0">
                <a:latin typeface="Cavolini" panose="03000502040302020204" pitchFamily="66" charset="0"/>
                <a:cs typeface="Cavolini" panose="03000502040302020204" pitchFamily="66" charset="0"/>
              </a:rPr>
              <a:t>13: Do you feel we have appropriate behaviour management strategies in place?</a:t>
            </a:r>
            <a:endParaRPr lang="en-GB" sz="14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-I believe so.</a:t>
            </a:r>
          </a:p>
          <a:p>
            <a:r>
              <a:rPr lang="en-GB" sz="1000" dirty="0">
                <a:latin typeface="Cavolini" panose="03000502040302020204" pitchFamily="66" charset="0"/>
                <a:cs typeface="Cavolini" panose="03000502040302020204" pitchFamily="66" charset="0"/>
              </a:rPr>
              <a:t>-Yes, I don’t hear the children saying anything untoward about children’s behaviour and if someone is naughty, the children tell me tat things are dealt with appropriately.</a:t>
            </a:r>
          </a:p>
          <a:p>
            <a:r>
              <a:rPr lang="en-GB" sz="1000" dirty="0">
                <a:latin typeface="Cavolini" panose="03000502040302020204" pitchFamily="66" charset="0"/>
                <a:cs typeface="Cavolini" panose="03000502040302020204" pitchFamily="66" charset="0"/>
              </a:rPr>
              <a:t>-Yes. I’ve noticed a massive improvement in the behaviour of some since January.</a:t>
            </a:r>
          </a:p>
          <a:p>
            <a:r>
              <a:rPr lang="en-GB" sz="1000" dirty="0">
                <a:latin typeface="Cavolini" panose="03000502040302020204" pitchFamily="66" charset="0"/>
                <a:cs typeface="Cavolini" panose="03000502040302020204" pitchFamily="66" charset="0"/>
              </a:rPr>
              <a:t>-Yes it has helped at home as well.</a:t>
            </a:r>
          </a:p>
          <a:p>
            <a:r>
              <a:rPr lang="en-GB" sz="1000" dirty="0">
                <a:latin typeface="Cavolini" panose="03000502040302020204" pitchFamily="66" charset="0"/>
                <a:cs typeface="Cavolini" panose="03000502040302020204" pitchFamily="66" charset="0"/>
              </a:rPr>
              <a:t>-I’ve not really had any experience of this.</a:t>
            </a:r>
          </a:p>
          <a:p>
            <a:r>
              <a:rPr lang="en-GB" sz="1000" dirty="0">
                <a:latin typeface="Cavolini" panose="03000502040302020204" pitchFamily="66" charset="0"/>
                <a:cs typeface="Cavolini" panose="03000502040302020204" pitchFamily="66" charset="0"/>
              </a:rPr>
              <a:t>-Neutral.</a:t>
            </a:r>
          </a:p>
          <a:p>
            <a:r>
              <a:rPr lang="en-GB" sz="1000" dirty="0">
                <a:latin typeface="Cavolini" panose="03000502040302020204" pitchFamily="66" charset="0"/>
                <a:cs typeface="Cavolini" panose="03000502040302020204" pitchFamily="66" charset="0"/>
              </a:rPr>
              <a:t>-Not sure what they are.</a:t>
            </a:r>
          </a:p>
          <a:p>
            <a:r>
              <a:rPr lang="en-GB" sz="1000" dirty="0">
                <a:latin typeface="Cavolini" panose="03000502040302020204" pitchFamily="66" charset="0"/>
                <a:cs typeface="Cavolini" panose="03000502040302020204" pitchFamily="66" charset="0"/>
              </a:rPr>
              <a:t>-I don’t know – would be interested to know more about how you handle this.</a:t>
            </a:r>
          </a:p>
          <a:p>
            <a:endParaRPr lang="en-GB" sz="1200" dirty="0">
              <a:latin typeface="Cavolini" panose="03000502040302020204" pitchFamily="66" charset="0"/>
              <a:cs typeface="Cavolini" panose="03000502040302020204" pitchFamily="66" charset="0"/>
            </a:endParaRPr>
          </a:p>
          <a:p>
            <a:r>
              <a:rPr lang="en-GB" sz="1400" b="1" dirty="0">
                <a:latin typeface="Cavolini" panose="03000502040302020204" pitchFamily="66" charset="0"/>
                <a:cs typeface="Cavolini" panose="03000502040302020204" pitchFamily="66" charset="0"/>
              </a:rPr>
              <a:t>14: Are you involved with the committee? is this something you would be interested in? if not why not?</a:t>
            </a: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-No, due to not being able to time commitments however am happy to support at events if needed.</a:t>
            </a:r>
          </a:p>
          <a:p>
            <a:r>
              <a:rPr lang="en-GB" sz="1000" dirty="0">
                <a:latin typeface="Cavolini" panose="03000502040302020204" pitchFamily="66" charset="0"/>
                <a:cs typeface="Cavolini" panose="03000502040302020204" pitchFamily="66" charset="0"/>
              </a:rPr>
              <a:t>-Jonathon is involved. I would have liked to be as well but we both couldn’t leave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for the meetings.</a:t>
            </a:r>
          </a:p>
          <a:p>
            <a:r>
              <a:rPr lang="en-GB" sz="1000" dirty="0">
                <a:latin typeface="Cavolini" panose="03000502040302020204" pitchFamily="66" charset="0"/>
                <a:cs typeface="Cavolini" panose="03000502040302020204" pitchFamily="66" charset="0"/>
              </a:rPr>
              <a:t>-I’m not, I don’t have the time – my husband works late hours so unfortunately isn’t something I have been able to partake in.</a:t>
            </a:r>
          </a:p>
          <a:p>
            <a:r>
              <a:rPr lang="en-GB" sz="1000" dirty="0">
                <a:latin typeface="Cavolini" panose="03000502040302020204" pitchFamily="66" charset="0"/>
                <a:cs typeface="Cavolini" panose="03000502040302020204" pitchFamily="66" charset="0"/>
              </a:rPr>
              <a:t>-No as I have to work from 4-8.</a:t>
            </a:r>
          </a:p>
          <a:p>
            <a:r>
              <a:rPr lang="en-GB" sz="1000" dirty="0">
                <a:latin typeface="Cavolini" panose="03000502040302020204" pitchFamily="66" charset="0"/>
                <a:cs typeface="Cavolini" panose="03000502040302020204" pitchFamily="66" charset="0"/>
              </a:rPr>
              <a:t>-Yes, however I may have to step back.</a:t>
            </a:r>
          </a:p>
          <a:p>
            <a:r>
              <a:rPr lang="en-GB" sz="1000" dirty="0">
                <a:latin typeface="Cavolini" panose="03000502040302020204" pitchFamily="66" charset="0"/>
                <a:cs typeface="Cavolini" panose="03000502040302020204" pitchFamily="66" charset="0"/>
              </a:rPr>
              <a:t>-I’m not involved as don’t have the confidence but happy to help with day trips or fates etc.</a:t>
            </a:r>
          </a:p>
          <a:p>
            <a:r>
              <a:rPr lang="en-GB" sz="1000" dirty="0">
                <a:latin typeface="Cavolini" panose="03000502040302020204" pitchFamily="66" charset="0"/>
                <a:cs typeface="Cavolini" panose="03000502040302020204" pitchFamily="66" charset="0"/>
              </a:rPr>
              <a:t>-no, too busy already.</a:t>
            </a:r>
          </a:p>
          <a:p>
            <a:r>
              <a:rPr lang="en-GB" sz="1000" dirty="0">
                <a:latin typeface="Cavolini" panose="03000502040302020204" pitchFamily="66" charset="0"/>
                <a:cs typeface="Cavolini" panose="03000502040302020204" pitchFamily="66" charset="0"/>
              </a:rPr>
              <a:t>-Under different circumstances I would have been.</a:t>
            </a:r>
          </a:p>
          <a:p>
            <a:r>
              <a:rPr lang="en-GB" sz="1000" dirty="0">
                <a:latin typeface="Cavolini" panose="03000502040302020204" pitchFamily="66" charset="0"/>
                <a:cs typeface="Cavolini" panose="03000502040302020204" pitchFamily="66" charset="0"/>
              </a:rPr>
              <a:t>-No not interested.</a:t>
            </a:r>
          </a:p>
          <a:p>
            <a:r>
              <a:rPr lang="en-GB" sz="1000" dirty="0">
                <a:latin typeface="Cavolini" panose="03000502040302020204" pitchFamily="66" charset="0"/>
                <a:cs typeface="Cavolini" panose="03000502040302020204" pitchFamily="66" charset="0"/>
              </a:rPr>
              <a:t>-I am a parent and staff member.</a:t>
            </a:r>
          </a:p>
          <a:p>
            <a:r>
              <a:rPr lang="en-GB" sz="1000" dirty="0">
                <a:latin typeface="Cavolini" panose="03000502040302020204" pitchFamily="66" charset="0"/>
                <a:cs typeface="Cavolini" panose="03000502040302020204" pitchFamily="66" charset="0"/>
              </a:rPr>
              <a:t>-I am not involved purely because I am the chairperson of Francis Baily PTA, up the road and it would be a conflict of interests for me. I have explained this to Miss Zanabella in the past.</a:t>
            </a:r>
          </a:p>
          <a:p>
            <a:r>
              <a:rPr lang="en-GB" sz="1000" dirty="0">
                <a:latin typeface="Cavolini" panose="03000502040302020204" pitchFamily="66" charset="0"/>
                <a:cs typeface="Cavolini" panose="03000502040302020204" pitchFamily="66" charset="0"/>
              </a:rPr>
              <a:t>-No, busy with work / childcare.</a:t>
            </a:r>
          </a:p>
          <a:p>
            <a:endParaRPr lang="en-GB" sz="1000"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93802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4F32F-2B5C-31DF-FF48-8135AE1B7E8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46F664C-9299-0EF2-B91A-10BEBFC46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8836"/>
            <a:ext cx="6858000" cy="3168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2E079C-067C-E6D8-7B06-66519DBE5576}"/>
              </a:ext>
            </a:extLst>
          </p:cNvPr>
          <p:cNvSpPr txBox="1"/>
          <p:nvPr/>
        </p:nvSpPr>
        <p:spPr>
          <a:xfrm>
            <a:off x="0" y="22136"/>
            <a:ext cx="6858000" cy="8833187"/>
          </a:xfrm>
          <a:prstGeom prst="rect">
            <a:avLst/>
          </a:prstGeom>
          <a:noFill/>
        </p:spPr>
        <p:txBody>
          <a:bodyPr wrap="square">
            <a:spAutoFit/>
          </a:bodyPr>
          <a:lstStyle/>
          <a:p>
            <a:r>
              <a:rPr lang="en-GB" sz="1000" dirty="0">
                <a:latin typeface="Cavolini" panose="03000502040302020204" pitchFamily="66" charset="0"/>
                <a:cs typeface="Cavolini" panose="03000502040302020204" pitchFamily="66" charset="0"/>
              </a:rPr>
              <a:t>-No, due to circumstances, however I would be interested if I could participate in other ways.</a:t>
            </a:r>
          </a:p>
          <a:p>
            <a:r>
              <a:rPr lang="en-GB" sz="1000" dirty="0">
                <a:latin typeface="Cavolini" panose="03000502040302020204" pitchFamily="66" charset="0"/>
                <a:cs typeface="Cavolini" panose="03000502040302020204" pitchFamily="66" charset="0"/>
              </a:rPr>
              <a:t>-I am not. I have always felt a bit overwhelmed with life of having kids and running my own business so haven’t felt I’ve had the time to fully commit.</a:t>
            </a:r>
          </a:p>
          <a:p>
            <a:r>
              <a:rPr lang="en-GB" sz="1000" dirty="0">
                <a:latin typeface="Cavolini" panose="03000502040302020204" pitchFamily="66" charset="0"/>
                <a:cs typeface="Cavolini" panose="03000502040302020204" pitchFamily="66" charset="0"/>
              </a:rPr>
              <a:t>-No my son is leaving in September.</a:t>
            </a:r>
          </a:p>
          <a:p>
            <a:r>
              <a:rPr lang="en-GB" sz="1000" dirty="0">
                <a:latin typeface="Cavolini" panose="03000502040302020204" pitchFamily="66" charset="0"/>
                <a:cs typeface="Cavolini" panose="03000502040302020204" pitchFamily="66" charset="0"/>
              </a:rPr>
              <a:t>-Not enough time.</a:t>
            </a:r>
          </a:p>
          <a:p>
            <a:r>
              <a:rPr lang="en-GB" sz="1000" dirty="0">
                <a:latin typeface="Cavolini" panose="03000502040302020204" pitchFamily="66" charset="0"/>
                <a:cs typeface="Cavolini" panose="03000502040302020204" pitchFamily="66" charset="0"/>
              </a:rPr>
              <a:t>-No due to time restraints.</a:t>
            </a:r>
          </a:p>
          <a:p>
            <a:r>
              <a:rPr lang="en-GB" sz="1000" dirty="0">
                <a:latin typeface="Cavolini" panose="03000502040302020204" pitchFamily="66" charset="0"/>
                <a:cs typeface="Cavolini" panose="03000502040302020204" pitchFamily="66" charset="0"/>
              </a:rPr>
              <a:t>-Yes Mark is  {obviously!}. I’m not looking for additional responsibilities at the point in time to be honest.</a:t>
            </a:r>
          </a:p>
          <a:p>
            <a:endParaRPr lang="en-GB" sz="1400" dirty="0">
              <a:latin typeface="Cavolini" panose="03000502040302020204" pitchFamily="66" charset="0"/>
              <a:cs typeface="Cavolini" panose="03000502040302020204" pitchFamily="66" charset="0"/>
            </a:endParaRPr>
          </a:p>
          <a:p>
            <a:r>
              <a:rPr lang="en-GB" sz="1400" b="1" dirty="0">
                <a:latin typeface="Cavolini" panose="03000502040302020204" pitchFamily="66" charset="0"/>
                <a:cs typeface="Cavolini" panose="03000502040302020204" pitchFamily="66" charset="0"/>
              </a:rPr>
              <a:t>15: How do you find the amount of information that gets sent out?</a:t>
            </a:r>
          </a:p>
          <a:p>
            <a:endParaRPr lang="en-GB" sz="1400" b="1" dirty="0">
              <a:latin typeface="Cavolini" panose="03000502040302020204" pitchFamily="66" charset="0"/>
              <a:cs typeface="Cavolini" panose="03000502040302020204" pitchFamily="66" charset="0"/>
            </a:endParaRPr>
          </a:p>
          <a:p>
            <a:r>
              <a:rPr lang="en-GB" sz="1400" b="1" dirty="0">
                <a:latin typeface="Cavolini" panose="03000502040302020204" pitchFamily="66" charset="0"/>
                <a:cs typeface="Cavolini" panose="03000502040302020204" pitchFamily="66" charset="0"/>
              </a:rPr>
              <a:t> </a:t>
            </a: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-fine, no problem at all.</a:t>
            </a:r>
          </a:p>
          <a:p>
            <a:r>
              <a:rPr lang="en-GB" sz="1000" dirty="0">
                <a:latin typeface="Cavolini" panose="03000502040302020204" pitchFamily="66" charset="0"/>
                <a:cs typeface="Cavolini" panose="03000502040302020204" pitchFamily="66" charset="0"/>
              </a:rPr>
              <a:t>-Satisfied.</a:t>
            </a:r>
          </a:p>
          <a:p>
            <a:r>
              <a:rPr lang="en-GB" sz="1000" dirty="0">
                <a:latin typeface="Cavolini" panose="03000502040302020204" pitchFamily="66" charset="0"/>
                <a:cs typeface="Cavolini" panose="03000502040302020204" pitchFamily="66" charset="0"/>
              </a:rPr>
              <a:t>-Perfect amount, its always clear and concise.</a:t>
            </a:r>
          </a:p>
          <a:p>
            <a:r>
              <a:rPr lang="en-GB" sz="1000" dirty="0">
                <a:latin typeface="Cavolini" panose="03000502040302020204" pitchFamily="66" charset="0"/>
                <a:cs typeface="Cavolini" panose="03000502040302020204" pitchFamily="66" charset="0"/>
              </a:rPr>
              <a:t>-Very good.</a:t>
            </a:r>
          </a:p>
          <a:p>
            <a:r>
              <a:rPr lang="en-GB" sz="1000" dirty="0">
                <a:latin typeface="Cavolini" panose="03000502040302020204" pitchFamily="66" charset="0"/>
                <a:cs typeface="Cavolini" panose="03000502040302020204" pitchFamily="66" charset="0"/>
              </a:rPr>
              <a:t>-Reasonable.</a:t>
            </a:r>
          </a:p>
          <a:p>
            <a:r>
              <a:rPr lang="en-GB" sz="1000" dirty="0">
                <a:latin typeface="Cavolini" panose="03000502040302020204" pitchFamily="66" charset="0"/>
                <a:cs typeface="Cavolini" panose="03000502040302020204" pitchFamily="66" charset="0"/>
              </a:rPr>
              <a:t>-I think the amount of information is good but perhaps timings of emails be considered? Perhaps emails could be put on a ‘scheduled send’ and sent out during the working week, rather than at the weekends, in line with primary schools? Unless in the case of emergency of course.</a:t>
            </a:r>
          </a:p>
          <a:p>
            <a:r>
              <a:rPr lang="en-GB" sz="1000" dirty="0">
                <a:latin typeface="Cavolini" panose="03000502040302020204" pitchFamily="66" charset="0"/>
                <a:cs typeface="Cavolini" panose="03000502040302020204" pitchFamily="66" charset="0"/>
              </a:rPr>
              <a:t>-Great! Consistent and informative – even the offering of training opportunities for parents.</a:t>
            </a:r>
          </a:p>
          <a:p>
            <a:r>
              <a:rPr lang="en-GB" sz="1000" dirty="0">
                <a:latin typeface="Cavolini" panose="03000502040302020204" pitchFamily="66" charset="0"/>
                <a:cs typeface="Cavolini" panose="03000502040302020204" pitchFamily="66" charset="0"/>
              </a:rPr>
              <a:t>-I think the information sent out is great and enough to keep us in the loop.</a:t>
            </a:r>
          </a:p>
          <a:p>
            <a:r>
              <a:rPr lang="en-GB" sz="1000" dirty="0">
                <a:latin typeface="Cavolini" panose="03000502040302020204" pitchFamily="66" charset="0"/>
                <a:cs typeface="Cavolini" panose="03000502040302020204" pitchFamily="66" charset="0"/>
              </a:rPr>
              <a:t>-Very informative and very helpful.</a:t>
            </a:r>
          </a:p>
          <a:p>
            <a:r>
              <a:rPr lang="en-GB" sz="1000" dirty="0">
                <a:latin typeface="Cavolini" panose="03000502040302020204" pitchFamily="66" charset="0"/>
                <a:cs typeface="Cavolini" panose="03000502040302020204" pitchFamily="66" charset="0"/>
              </a:rPr>
              <a:t>-It’s nice to have the weekly updates of what will be happening.</a:t>
            </a:r>
          </a:p>
          <a:p>
            <a:r>
              <a:rPr lang="en-GB" sz="1000" dirty="0">
                <a:latin typeface="Cavolini" panose="03000502040302020204" pitchFamily="66" charset="0"/>
                <a:cs typeface="Cavolini" panose="03000502040302020204" pitchFamily="66" charset="0"/>
              </a:rPr>
              <a:t>-Ok.</a:t>
            </a:r>
          </a:p>
          <a:p>
            <a:r>
              <a:rPr lang="en-GB" sz="1000" dirty="0">
                <a:latin typeface="Cavolini" panose="03000502040302020204" pitchFamily="66" charset="0"/>
                <a:cs typeface="Cavolini" panose="03000502040302020204" pitchFamily="66" charset="0"/>
              </a:rPr>
              <a:t>-Very god weekly updates and that’s improved since new management. Meaning emails stating what topic is being talked about the week ahead</a:t>
            </a:r>
          </a:p>
          <a:p>
            <a:r>
              <a:rPr lang="en-GB" sz="1000" dirty="0">
                <a:latin typeface="Cavolini" panose="03000502040302020204" pitchFamily="66" charset="0"/>
                <a:cs typeface="Cavolini" panose="03000502040302020204" pitchFamily="66" charset="0"/>
              </a:rPr>
              <a:t>-Great-I love the weekly emails.</a:t>
            </a:r>
          </a:p>
          <a:p>
            <a:r>
              <a:rPr lang="en-GB" sz="1000" dirty="0">
                <a:latin typeface="Cavolini" panose="03000502040302020204" pitchFamily="66" charset="0"/>
                <a:cs typeface="Cavolini" panose="03000502040302020204" pitchFamily="66" charset="0"/>
              </a:rPr>
              <a:t>-helpful</a:t>
            </a:r>
          </a:p>
          <a:p>
            <a:r>
              <a:rPr lang="en-GB" sz="1000" dirty="0">
                <a:latin typeface="Cavolini" panose="03000502040302020204" pitchFamily="66" charset="0"/>
                <a:cs typeface="Cavolini" panose="03000502040302020204" pitchFamily="66" charset="0"/>
              </a:rPr>
              <a:t>-Good</a:t>
            </a:r>
          </a:p>
          <a:p>
            <a:r>
              <a:rPr lang="en-GB" sz="1000" dirty="0">
                <a:latin typeface="Cavolini" panose="03000502040302020204" pitchFamily="66" charset="0"/>
                <a:cs typeface="Cavolini" panose="03000502040302020204" pitchFamily="66" charset="0"/>
              </a:rPr>
              <a:t>-good, weekly news emails and Tapestry are great.</a:t>
            </a:r>
          </a:p>
          <a:p>
            <a:r>
              <a:rPr lang="en-GB" sz="1000" dirty="0">
                <a:latin typeface="Cavolini" panose="03000502040302020204" pitchFamily="66" charset="0"/>
                <a:cs typeface="Cavolini" panose="03000502040302020204" pitchFamily="66" charset="0"/>
              </a:rPr>
              <a:t>-Good.</a:t>
            </a:r>
          </a:p>
          <a:p>
            <a:r>
              <a:rPr lang="en-GB" sz="1000" dirty="0">
                <a:latin typeface="Cavolini" panose="03000502040302020204" pitchFamily="66" charset="0"/>
                <a:cs typeface="Cavolini" panose="03000502040302020204" pitchFamily="66" charset="0"/>
              </a:rPr>
              <a:t>-That’s got a lot better.</a:t>
            </a:r>
          </a:p>
          <a:p>
            <a:r>
              <a:rPr lang="en-GB" sz="1000" dirty="0">
                <a:latin typeface="Cavolini" panose="03000502040302020204" pitchFamily="66" charset="0"/>
                <a:cs typeface="Cavolini" panose="03000502040302020204" pitchFamily="66" charset="0"/>
              </a:rPr>
              <a:t>-Helpful.</a:t>
            </a:r>
          </a:p>
          <a:p>
            <a:r>
              <a:rPr lang="en-GB" sz="1000" dirty="0">
                <a:latin typeface="Cavolini" panose="03000502040302020204" pitchFamily="66" charset="0"/>
                <a:cs typeface="Cavolini" panose="03000502040302020204" pitchFamily="66" charset="0"/>
              </a:rPr>
              <a:t>-Love the emails we get sent every week.</a:t>
            </a:r>
          </a:p>
          <a:p>
            <a:r>
              <a:rPr lang="en-GB" sz="1000" dirty="0">
                <a:latin typeface="Cavolini" panose="03000502040302020204" pitchFamily="66" charset="0"/>
                <a:cs typeface="Cavolini" panose="03000502040302020204" pitchFamily="66" charset="0"/>
              </a:rPr>
              <a:t>-Yes, always well informed.</a:t>
            </a:r>
          </a:p>
          <a:p>
            <a:r>
              <a:rPr lang="en-GB" sz="1000" dirty="0">
                <a:latin typeface="Cavolini" panose="03000502040302020204" pitchFamily="66" charset="0"/>
                <a:cs typeface="Cavolini" panose="03000502040302020204" pitchFamily="66" charset="0"/>
              </a:rPr>
              <a:t>-Informative.</a:t>
            </a:r>
          </a:p>
          <a:p>
            <a:r>
              <a:rPr lang="en-GB" sz="1000" dirty="0">
                <a:latin typeface="Cavolini" panose="03000502040302020204" pitchFamily="66" charset="0"/>
                <a:cs typeface="Cavolini" panose="03000502040302020204" pitchFamily="66" charset="0"/>
              </a:rPr>
              <a:t>-Good.</a:t>
            </a:r>
          </a:p>
          <a:p>
            <a:r>
              <a:rPr lang="en-GB" sz="1000" dirty="0">
                <a:latin typeface="Cavolini" panose="03000502040302020204" pitchFamily="66" charset="0"/>
                <a:cs typeface="Cavolini" panose="03000502040302020204" pitchFamily="66" charset="0"/>
              </a:rPr>
              <a:t>-Good.</a:t>
            </a:r>
          </a:p>
        </p:txBody>
      </p:sp>
    </p:spTree>
    <p:extLst>
      <p:ext uri="{BB962C8B-B14F-4D97-AF65-F5344CB8AC3E}">
        <p14:creationId xmlns:p14="http://schemas.microsoft.com/office/powerpoint/2010/main" val="421217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21837-AE2C-E8F7-ECDA-6F70CCA057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8F086AB-B98D-89AF-0FA9-05F192241A2D}"/>
              </a:ext>
            </a:extLst>
          </p:cNvPr>
          <p:cNvPicPr>
            <a:picLocks noChangeAspect="1"/>
          </p:cNvPicPr>
          <p:nvPr/>
        </p:nvPicPr>
        <p:blipFill>
          <a:blip r:embed="rId2"/>
          <a:stretch>
            <a:fillRect/>
          </a:stretch>
        </p:blipFill>
        <p:spPr>
          <a:xfrm>
            <a:off x="0" y="230001"/>
            <a:ext cx="6858000" cy="3168570"/>
          </a:xfrm>
          <a:prstGeom prst="rect">
            <a:avLst/>
          </a:prstGeom>
        </p:spPr>
      </p:pic>
      <p:sp>
        <p:nvSpPr>
          <p:cNvPr id="3" name="TextBox 2">
            <a:extLst>
              <a:ext uri="{FF2B5EF4-FFF2-40B4-BE49-F238E27FC236}">
                <a16:creationId xmlns:a16="http://schemas.microsoft.com/office/drawing/2014/main" id="{C2AA3E8E-B03E-2678-FC55-5DAE825491D6}"/>
              </a:ext>
            </a:extLst>
          </p:cNvPr>
          <p:cNvSpPr txBox="1"/>
          <p:nvPr/>
        </p:nvSpPr>
        <p:spPr>
          <a:xfrm>
            <a:off x="0" y="7408"/>
            <a:ext cx="6858000" cy="9756517"/>
          </a:xfrm>
          <a:prstGeom prst="rect">
            <a:avLst/>
          </a:prstGeom>
          <a:noFill/>
        </p:spPr>
        <p:txBody>
          <a:bodyPr wrap="square">
            <a:spAutoFit/>
          </a:bodyPr>
          <a:lstStyle/>
          <a:p>
            <a:r>
              <a:rPr lang="en-GB" sz="1400" b="1" dirty="0">
                <a:latin typeface="Cavolini" panose="03000502040302020204" pitchFamily="66" charset="0"/>
                <a:cs typeface="Cavolini" panose="03000502040302020204" pitchFamily="66" charset="0"/>
              </a:rPr>
              <a:t>16: Do you know who your child's key worker is? {please leave some feedback on their key worker}</a:t>
            </a:r>
            <a:endParaRPr lang="en-GB" sz="14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200" dirty="0">
                <a:latin typeface="Cavolini" panose="03000502040302020204" pitchFamily="66" charset="0"/>
                <a:cs typeface="Cavolini" panose="03000502040302020204" pitchFamily="66" charset="0"/>
              </a:rPr>
              <a:t>-Yes. Emily is lovely, she my child talks about her a lot and the conversations or things they have been up to together.</a:t>
            </a:r>
          </a:p>
          <a:p>
            <a:r>
              <a:rPr lang="en-GB" sz="1200" dirty="0">
                <a:latin typeface="Cavolini" panose="03000502040302020204" pitchFamily="66" charset="0"/>
                <a:cs typeface="Cavolini" panose="03000502040302020204" pitchFamily="66" charset="0"/>
              </a:rPr>
              <a:t>-Yes, I am very happy with </a:t>
            </a:r>
            <a:r>
              <a:rPr lang="en-GB" sz="1200" dirty="0" err="1">
                <a:latin typeface="Cavolini" panose="03000502040302020204" pitchFamily="66" charset="0"/>
                <a:cs typeface="Cavolini" panose="03000502040302020204" pitchFamily="66" charset="0"/>
              </a:rPr>
              <a:t>xxxxxxxx</a:t>
            </a:r>
            <a:r>
              <a:rPr lang="en-GB" sz="1200" dirty="0">
                <a:latin typeface="Cavolini" panose="03000502040302020204" pitchFamily="66" charset="0"/>
                <a:cs typeface="Cavolini" panose="03000502040302020204" pitchFamily="66" charset="0"/>
              </a:rPr>
              <a:t> key worker. She understands </a:t>
            </a:r>
            <a:r>
              <a:rPr lang="en-GB" sz="1200" dirty="0" err="1">
                <a:latin typeface="Cavolini" panose="03000502040302020204" pitchFamily="66" charset="0"/>
                <a:cs typeface="Cavolini" panose="03000502040302020204" pitchFamily="66" charset="0"/>
              </a:rPr>
              <a:t>xxxxxx</a:t>
            </a:r>
            <a:r>
              <a:rPr lang="en-GB" sz="1200" dirty="0">
                <a:latin typeface="Cavolini" panose="03000502040302020204" pitchFamily="66" charset="0"/>
                <a:cs typeface="Cavolini" panose="03000502040302020204" pitchFamily="66" charset="0"/>
              </a:rPr>
              <a:t> and his quirks and </a:t>
            </a:r>
            <a:r>
              <a:rPr lang="en-GB" sz="1200" dirty="0" err="1">
                <a:latin typeface="Cavolini" panose="03000502040302020204" pitchFamily="66" charset="0"/>
                <a:cs typeface="Cavolini" panose="03000502040302020204" pitchFamily="66" charset="0"/>
              </a:rPr>
              <a:t>xxxxxxx</a:t>
            </a:r>
            <a:r>
              <a:rPr lang="en-GB" sz="1200" dirty="0">
                <a:latin typeface="Cavolini" panose="03000502040302020204" pitchFamily="66" charset="0"/>
                <a:cs typeface="Cavolini" panose="03000502040302020204" pitchFamily="66" charset="0"/>
              </a:rPr>
              <a:t> seems very happy.</a:t>
            </a:r>
          </a:p>
          <a:p>
            <a:r>
              <a:rPr lang="en-GB" sz="1200" dirty="0">
                <a:latin typeface="Cavolini" panose="03000502040302020204" pitchFamily="66" charset="0"/>
                <a:cs typeface="Cavolini" panose="03000502040302020204" pitchFamily="66" charset="0"/>
              </a:rPr>
              <a:t>-It has been sent out in a email recently, so I have the information but not off the top of my head.</a:t>
            </a:r>
          </a:p>
          <a:p>
            <a:r>
              <a:rPr lang="en-GB" sz="1200" dirty="0">
                <a:latin typeface="Cavolini" panose="03000502040302020204" pitchFamily="66" charset="0"/>
                <a:cs typeface="Cavolini" panose="03000502040302020204" pitchFamily="66" charset="0"/>
              </a:rPr>
              <a:t>-Yes, Mrs </a:t>
            </a:r>
            <a:r>
              <a:rPr lang="en-GB" sz="1200" dirty="0" err="1">
                <a:latin typeface="Cavolini" panose="03000502040302020204" pitchFamily="66" charset="0"/>
                <a:cs typeface="Cavolini" panose="03000502040302020204" pitchFamily="66" charset="0"/>
              </a:rPr>
              <a:t>Cherun</a:t>
            </a:r>
            <a:r>
              <a:rPr lang="en-GB" sz="1200" dirty="0">
                <a:latin typeface="Cavolini" panose="03000502040302020204" pitchFamily="66" charset="0"/>
                <a:cs typeface="Cavolini" panose="03000502040302020204" pitchFamily="66" charset="0"/>
              </a:rPr>
              <a:t> and she is lovely, kind and approachable.</a:t>
            </a:r>
          </a:p>
          <a:p>
            <a:r>
              <a:rPr lang="en-GB" sz="1200" dirty="0">
                <a:latin typeface="Cavolini" panose="03000502040302020204" pitchFamily="66" charset="0"/>
                <a:cs typeface="Cavolini" panose="03000502040302020204" pitchFamily="66" charset="0"/>
              </a:rPr>
              <a:t>-Yes, but only get feedback from Zanabella. Seems like she spends more time with my child, which I’m happy about due to the relationship her and my child have.</a:t>
            </a:r>
          </a:p>
          <a:p>
            <a:r>
              <a:rPr lang="en-GB" sz="1200" dirty="0">
                <a:latin typeface="Cavolini" panose="03000502040302020204" pitchFamily="66" charset="0"/>
                <a:cs typeface="Cavolini" panose="03000502040302020204" pitchFamily="66" charset="0"/>
              </a:rPr>
              <a:t>-I don’t actually know.</a:t>
            </a:r>
          </a:p>
          <a:p>
            <a:r>
              <a:rPr lang="en-GB" sz="1200" dirty="0">
                <a:latin typeface="Cavolini" panose="03000502040302020204" pitchFamily="66" charset="0"/>
                <a:cs typeface="Cavolini" panose="03000502040302020204" pitchFamily="66" charset="0"/>
              </a:rPr>
              <a:t>-I can’t remember but every single member of staff are great.</a:t>
            </a:r>
          </a:p>
          <a:p>
            <a:r>
              <a:rPr lang="en-GB" sz="1200" dirty="0">
                <a:latin typeface="Cavolini" panose="03000502040302020204" pitchFamily="66" charset="0"/>
                <a:cs typeface="Cavolini" panose="03000502040302020204" pitchFamily="66" charset="0"/>
              </a:rPr>
              <a:t>-No, I’m not sure who has taken over with </a:t>
            </a:r>
            <a:r>
              <a:rPr lang="en-GB" sz="1200" dirty="0" err="1">
                <a:latin typeface="Cavolini" panose="03000502040302020204" pitchFamily="66" charset="0"/>
                <a:cs typeface="Cavolini" panose="03000502040302020204" pitchFamily="66" charset="0"/>
              </a:rPr>
              <a:t>xxxxxxx</a:t>
            </a:r>
            <a:r>
              <a:rPr lang="en-GB" sz="1200" dirty="0">
                <a:latin typeface="Cavolini" panose="03000502040302020204" pitchFamily="66" charset="0"/>
                <a:cs typeface="Cavolini" panose="03000502040302020204" pitchFamily="66" charset="0"/>
              </a:rPr>
              <a:t> since Sara left.</a:t>
            </a:r>
          </a:p>
          <a:p>
            <a:r>
              <a:rPr lang="en-GB" sz="1200" dirty="0">
                <a:latin typeface="Cavolini" panose="03000502040302020204" pitchFamily="66" charset="0"/>
                <a:cs typeface="Cavolini" panose="03000502040302020204" pitchFamily="66" charset="0"/>
              </a:rPr>
              <a:t>-Yes, very engaging with my child and I feel I can speak to their key worker if needed.</a:t>
            </a:r>
          </a:p>
          <a:p>
            <a:r>
              <a:rPr lang="en-GB" sz="1200" dirty="0">
                <a:latin typeface="Cavolini" panose="03000502040302020204" pitchFamily="66" charset="0"/>
                <a:cs typeface="Cavolini" panose="03000502040302020204" pitchFamily="66" charset="0"/>
              </a:rPr>
              <a:t>-Yes, no much to say at the moment, she is nice.</a:t>
            </a:r>
          </a:p>
          <a:p>
            <a:r>
              <a:rPr lang="en-GB" sz="1200" dirty="0">
                <a:latin typeface="Cavolini" panose="03000502040302020204" pitchFamily="66" charset="0"/>
                <a:cs typeface="Cavolini" panose="03000502040302020204" pitchFamily="66" charset="0"/>
              </a:rPr>
              <a:t>-Mrs Down is </a:t>
            </a:r>
            <a:r>
              <a:rPr lang="en-GB" sz="1200" dirty="0" err="1">
                <a:latin typeface="Cavolini" panose="03000502040302020204" pitchFamily="66" charset="0"/>
                <a:cs typeface="Cavolini" panose="03000502040302020204" pitchFamily="66" charset="0"/>
              </a:rPr>
              <a:t>xxxxxxx</a:t>
            </a:r>
            <a:r>
              <a:rPr lang="en-GB" sz="1200" dirty="0">
                <a:latin typeface="Cavolini" panose="03000502040302020204" pitchFamily="66" charset="0"/>
                <a:cs typeface="Cavolini" panose="03000502040302020204" pitchFamily="66" charset="0"/>
              </a:rPr>
              <a:t> key worker and I know </a:t>
            </a:r>
            <a:r>
              <a:rPr lang="en-GB" sz="1200" dirty="0" err="1">
                <a:latin typeface="Cavolini" panose="03000502040302020204" pitchFamily="66" charset="0"/>
                <a:cs typeface="Cavolini" panose="03000502040302020204" pitchFamily="66" charset="0"/>
              </a:rPr>
              <a:t>xxxxxx</a:t>
            </a:r>
            <a:r>
              <a:rPr lang="en-GB" sz="1200" dirty="0">
                <a:latin typeface="Cavolini" panose="03000502040302020204" pitchFamily="66" charset="0"/>
                <a:cs typeface="Cavolini" panose="03000502040302020204" pitchFamily="66" charset="0"/>
              </a:rPr>
              <a:t> absolutely thinks the world of her.</a:t>
            </a:r>
          </a:p>
          <a:p>
            <a:r>
              <a:rPr lang="en-GB" sz="1200" dirty="0">
                <a:latin typeface="Cavolini" panose="03000502040302020204" pitchFamily="66" charset="0"/>
                <a:cs typeface="Cavolini" panose="03000502040302020204" pitchFamily="66" charset="0"/>
              </a:rPr>
              <a:t>-Didn’t but do now.</a:t>
            </a:r>
          </a:p>
          <a:p>
            <a:r>
              <a:rPr lang="en-GB" sz="1200" dirty="0">
                <a:latin typeface="Cavolini" panose="03000502040302020204" pitchFamily="66" charset="0"/>
                <a:cs typeface="Cavolini" panose="03000502040302020204" pitchFamily="66" charset="0"/>
              </a:rPr>
              <a:t>-Yes, Mrs Howes.</a:t>
            </a:r>
          </a:p>
          <a:p>
            <a:r>
              <a:rPr lang="en-GB" sz="1200" dirty="0">
                <a:latin typeface="Cavolini" panose="03000502040302020204" pitchFamily="66" charset="0"/>
                <a:cs typeface="Cavolini" panose="03000502040302020204" pitchFamily="66" charset="0"/>
              </a:rPr>
              <a:t>-Yes – Mrs Down – she’s amazing, such a natural nursery worker and so kind with the children. The boys have called her their ‘best friend’ from week 1 of being at pied piper.</a:t>
            </a:r>
          </a:p>
          <a:p>
            <a:r>
              <a:rPr lang="en-GB" sz="1200" dirty="0">
                <a:latin typeface="Cavolini" panose="03000502040302020204" pitchFamily="66" charset="0"/>
                <a:cs typeface="Cavolini" panose="03000502040302020204" pitchFamily="66" charset="0"/>
              </a:rPr>
              <a:t>-I do now! Although I’m not sure who it exactly is.</a:t>
            </a:r>
          </a:p>
          <a:p>
            <a:r>
              <a:rPr lang="en-GB" sz="1200" dirty="0">
                <a:latin typeface="Cavolini" panose="03000502040302020204" pitchFamily="66" charset="0"/>
                <a:cs typeface="Cavolini" panose="03000502040302020204" pitchFamily="66" charset="0"/>
              </a:rPr>
              <a:t>-I think so, but to be honest every member of staff seems to know my child inside and out, they all seem to know and understand his capabilities and challenge him appropriately.</a:t>
            </a:r>
          </a:p>
          <a:p>
            <a:r>
              <a:rPr lang="en-GB" sz="1200" dirty="0">
                <a:latin typeface="Cavolini" panose="03000502040302020204" pitchFamily="66" charset="0"/>
                <a:cs typeface="Cavolini" panose="03000502040302020204" pitchFamily="66" charset="0"/>
              </a:rPr>
              <a:t>-Yes… she is doing a good job.</a:t>
            </a:r>
          </a:p>
          <a:p>
            <a:r>
              <a:rPr lang="en-GB" sz="1200" dirty="0">
                <a:latin typeface="Cavolini" panose="03000502040302020204" pitchFamily="66" charset="0"/>
                <a:cs typeface="Cavolini" panose="03000502040302020204" pitchFamily="66" charset="0"/>
              </a:rPr>
              <a:t>-I do now.</a:t>
            </a:r>
          </a:p>
          <a:p>
            <a:r>
              <a:rPr lang="en-GB" sz="1200" dirty="0">
                <a:latin typeface="Cavolini" panose="03000502040302020204" pitchFamily="66" charset="0"/>
                <a:cs typeface="Cavolini" panose="03000502040302020204" pitchFamily="66" charset="0"/>
              </a:rPr>
              <a:t>-Yes – Mrs Howes is a brilliant key worker, kind and caring.</a:t>
            </a:r>
          </a:p>
          <a:p>
            <a:r>
              <a:rPr lang="en-GB" sz="1200" dirty="0">
                <a:latin typeface="Cavolini" panose="03000502040302020204" pitchFamily="66" charset="0"/>
                <a:cs typeface="Cavolini" panose="03000502040302020204" pitchFamily="66" charset="0"/>
              </a:rPr>
              <a:t>-No specific feedback but I’m confident she will have done what she can do to help him settle.</a:t>
            </a:r>
          </a:p>
          <a:p>
            <a:endParaRPr lang="en-GB" sz="12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35547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9252D-1535-D65B-551F-D7020489B405}"/>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FFCC72CC-99C9-2FC9-9C82-B46E16455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68"/>
            <a:ext cx="6858000" cy="3168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7E4129-B3CA-F1A5-64BE-EFE2C59EFB7C}"/>
              </a:ext>
            </a:extLst>
          </p:cNvPr>
          <p:cNvSpPr txBox="1"/>
          <p:nvPr/>
        </p:nvSpPr>
        <p:spPr>
          <a:xfrm>
            <a:off x="0" y="347472"/>
            <a:ext cx="6858000" cy="7602081"/>
          </a:xfrm>
          <a:prstGeom prst="rect">
            <a:avLst/>
          </a:prstGeom>
          <a:noFill/>
        </p:spPr>
        <p:txBody>
          <a:bodyPr wrap="square">
            <a:spAutoFit/>
          </a:bodyPr>
          <a:lstStyle/>
          <a:p>
            <a:r>
              <a:rPr lang="en-GB" sz="1400" b="1" dirty="0">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17: What made you choose to send your child to Pied Piper?</a:t>
            </a: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r>
              <a:rPr lang="en-GB" sz="1200" b="1" dirty="0">
                <a:solidFill>
                  <a:srgbClr val="262626"/>
                </a:solidFill>
                <a:latin typeface="Cavolini" panose="03000502040302020204" pitchFamily="66" charset="0"/>
                <a:cs typeface="Cavolini" panose="03000502040302020204" pitchFamily="66" charset="0"/>
              </a:rPr>
              <a:t>Here are the written responses other than yes or no or nothing.</a:t>
            </a:r>
          </a:p>
          <a:p>
            <a:r>
              <a:rPr lang="en-GB" sz="1000" dirty="0">
                <a:latin typeface="Cavolini" panose="03000502040302020204" pitchFamily="66" charset="0"/>
                <a:cs typeface="Cavolini" panose="03000502040302020204" pitchFamily="66" charset="0"/>
              </a:rPr>
              <a:t>-It was local and heard it was good but it was okay w’s under new management.</a:t>
            </a:r>
          </a:p>
          <a:p>
            <a:r>
              <a:rPr lang="en-GB" sz="1000" dirty="0">
                <a:latin typeface="Cavolini" panose="03000502040302020204" pitchFamily="66" charset="0"/>
                <a:cs typeface="Cavolini" panose="03000502040302020204" pitchFamily="66" charset="0"/>
              </a:rPr>
              <a:t>-When visiting it felt safe, secure and I was reassured that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emotional wellbeing would be the main priority.</a:t>
            </a:r>
          </a:p>
          <a:p>
            <a:r>
              <a:rPr lang="en-GB" sz="1000" dirty="0">
                <a:latin typeface="Cavolini" panose="03000502040302020204" pitchFamily="66" charset="0"/>
                <a:cs typeface="Cavolini" panose="03000502040302020204" pitchFamily="66" charset="0"/>
              </a:rPr>
              <a:t>-Recommendations and a very warm, welcoming and assuring visit.</a:t>
            </a:r>
          </a:p>
          <a:p>
            <a:r>
              <a:rPr lang="en-GB" sz="1000" dirty="0">
                <a:latin typeface="Cavolini" panose="03000502040302020204" pitchFamily="66" charset="0"/>
                <a:cs typeface="Cavolini" panose="03000502040302020204" pitchFamily="66" charset="0"/>
              </a:rPr>
              <a:t>-My older son </a:t>
            </a:r>
            <a:r>
              <a:rPr lang="en-GB" sz="1000" dirty="0" err="1">
                <a:latin typeface="Cavolini" panose="03000502040302020204" pitchFamily="66" charset="0"/>
                <a:cs typeface="Cavolini" panose="03000502040302020204" pitchFamily="66" charset="0"/>
              </a:rPr>
              <a:t>xxxxxxxxx</a:t>
            </a:r>
            <a:r>
              <a:rPr lang="en-GB" sz="1000" dirty="0">
                <a:latin typeface="Cavolini" panose="03000502040302020204" pitchFamily="66" charset="0"/>
                <a:cs typeface="Cavolini" panose="03000502040302020204" pitchFamily="66" charset="0"/>
              </a:rPr>
              <a:t> came her 3 years ago.</a:t>
            </a:r>
          </a:p>
          <a:p>
            <a:r>
              <a:rPr lang="en-GB" sz="1000" dirty="0">
                <a:latin typeface="Cavolini" panose="03000502040302020204" pitchFamily="66" charset="0"/>
                <a:cs typeface="Cavolini" panose="03000502040302020204" pitchFamily="66" charset="0"/>
              </a:rPr>
              <a:t>-Local to area and always been told positive things about it.</a:t>
            </a:r>
          </a:p>
          <a:p>
            <a:r>
              <a:rPr lang="en-GB" sz="1000" dirty="0">
                <a:latin typeface="Cavolini" panose="03000502040302020204" pitchFamily="66" charset="0"/>
                <a:cs typeface="Cavolini" panose="03000502040302020204" pitchFamily="66" charset="0"/>
              </a:rPr>
              <a:t>-Very good recommendations.</a:t>
            </a:r>
          </a:p>
          <a:p>
            <a:r>
              <a:rPr lang="en-GB" sz="1000" dirty="0">
                <a:latin typeface="Cavolini" panose="03000502040302020204" pitchFamily="66" charset="0"/>
                <a:cs typeface="Cavolini" panose="03000502040302020204" pitchFamily="66" charset="0"/>
              </a:rPr>
              <a:t>-Reputation, ethos, size and feel.</a:t>
            </a:r>
          </a:p>
          <a:p>
            <a:r>
              <a:rPr lang="en-GB" sz="1000" dirty="0">
                <a:latin typeface="Cavolini" panose="03000502040302020204" pitchFamily="66" charset="0"/>
                <a:cs typeface="Cavolini" panose="03000502040302020204" pitchFamily="66" charset="0"/>
              </a:rPr>
              <a:t>-I knew of other parents with slightly older children who raved about Pied Piper. I also attended myself and knew some of those staff members stayed there a long time.</a:t>
            </a:r>
          </a:p>
          <a:p>
            <a:r>
              <a:rPr lang="en-GB" sz="1000" dirty="0">
                <a:latin typeface="Cavolini" panose="03000502040302020204" pitchFamily="66" charset="0"/>
                <a:cs typeface="Cavolini" panose="03000502040302020204" pitchFamily="66" charset="0"/>
              </a:rPr>
              <a:t>-Previous experience.</a:t>
            </a:r>
          </a:p>
          <a:p>
            <a:r>
              <a:rPr lang="en-GB" sz="1000" dirty="0">
                <a:latin typeface="Cavolini" panose="03000502040302020204" pitchFamily="66" charset="0"/>
                <a:cs typeface="Cavolini" panose="03000502040302020204" pitchFamily="66" charset="0"/>
              </a:rPr>
              <a:t>-Great location / many people I know have been to this preschool or their children have gone there.</a:t>
            </a:r>
          </a:p>
          <a:p>
            <a:r>
              <a:rPr lang="en-GB" sz="1000" dirty="0">
                <a:latin typeface="Cavolini" panose="03000502040302020204" pitchFamily="66" charset="0"/>
                <a:cs typeface="Cavolini" panose="03000502040302020204" pitchFamily="66" charset="0"/>
              </a:rPr>
              <a:t>-Phenomenal reviews.</a:t>
            </a:r>
          </a:p>
          <a:p>
            <a:r>
              <a:rPr lang="en-GB" sz="1000" dirty="0">
                <a:latin typeface="Cavolini" panose="03000502040302020204" pitchFamily="66" charset="0"/>
                <a:cs typeface="Cavolini" panose="03000502040302020204" pitchFamily="66" charset="0"/>
              </a:rPr>
              <a:t>-</a:t>
            </a:r>
            <a:r>
              <a:rPr lang="en-GB" sz="1000" dirty="0" err="1">
                <a:latin typeface="Cavolini" panose="03000502040302020204" pitchFamily="66" charset="0"/>
                <a:cs typeface="Cavolini" panose="03000502040302020204" pitchFamily="66" charset="0"/>
              </a:rPr>
              <a:t>xxxx</a:t>
            </a:r>
            <a:r>
              <a:rPr lang="en-GB" sz="1000" dirty="0">
                <a:latin typeface="Cavolini" panose="03000502040302020204" pitchFamily="66" charset="0"/>
                <a:cs typeface="Cavolini" panose="03000502040302020204" pitchFamily="66" charset="0"/>
              </a:rPr>
              <a:t> attended for 2 years and I thought it was great so decided to send </a:t>
            </a:r>
            <a:r>
              <a:rPr lang="en-GB" sz="1000" dirty="0" err="1">
                <a:latin typeface="Cavolini" panose="03000502040302020204" pitchFamily="66" charset="0"/>
                <a:cs typeface="Cavolini" panose="03000502040302020204" pitchFamily="66" charset="0"/>
              </a:rPr>
              <a:t>xxxxxxx</a:t>
            </a:r>
            <a:r>
              <a:rPr lang="en-GB" sz="1000" dirty="0">
                <a:latin typeface="Cavolini" panose="03000502040302020204" pitchFamily="66" charset="0"/>
                <a:cs typeface="Cavolini" panose="03000502040302020204" pitchFamily="66" charset="0"/>
              </a:rPr>
              <a:t> and I’m happy with my decision.</a:t>
            </a:r>
          </a:p>
          <a:p>
            <a:r>
              <a:rPr lang="en-GB" sz="1000" dirty="0">
                <a:latin typeface="Cavolini" panose="03000502040302020204" pitchFamily="66" charset="0"/>
                <a:cs typeface="Cavolini" panose="03000502040302020204" pitchFamily="66" charset="0"/>
              </a:rPr>
              <a:t>-Lovely small family feel preschool, all my children have gone here.</a:t>
            </a:r>
          </a:p>
          <a:p>
            <a:r>
              <a:rPr lang="en-GB" sz="1000" dirty="0">
                <a:latin typeface="Cavolini" panose="03000502040302020204" pitchFamily="66" charset="0"/>
                <a:cs typeface="Cavolini" panose="03000502040302020204" pitchFamily="66" charset="0"/>
              </a:rPr>
              <a:t>-I sent my older two there and I loved the close knit feel and agree with the values.</a:t>
            </a:r>
          </a:p>
          <a:p>
            <a:r>
              <a:rPr lang="en-GB" sz="1000" dirty="0">
                <a:latin typeface="Cavolini" panose="03000502040302020204" pitchFamily="66" charset="0"/>
                <a:cs typeface="Cavolini" panose="03000502040302020204" pitchFamily="66" charset="0"/>
              </a:rPr>
              <a:t>-My little sister came there and she loved it so I thought I’d try with the boys and they are loving it.</a:t>
            </a:r>
          </a:p>
          <a:p>
            <a:r>
              <a:rPr lang="en-GB" sz="1000" dirty="0">
                <a:latin typeface="Cavolini" panose="03000502040302020204" pitchFamily="66" charset="0"/>
                <a:cs typeface="Cavolini" panose="03000502040302020204" pitchFamily="66" charset="0"/>
              </a:rPr>
              <a:t>-My eldest went there, it had a very homely feel.</a:t>
            </a:r>
          </a:p>
          <a:p>
            <a:r>
              <a:rPr lang="en-GB" sz="1000" dirty="0">
                <a:latin typeface="Cavolini" panose="03000502040302020204" pitchFamily="66" charset="0"/>
                <a:cs typeface="Cavolini" panose="03000502040302020204" pitchFamily="66" charset="0"/>
              </a:rPr>
              <a:t>-The first thing that brought me there is because it is owned by the methodist church.</a:t>
            </a:r>
          </a:p>
          <a:p>
            <a:r>
              <a:rPr lang="en-GB" sz="1000" dirty="0">
                <a:latin typeface="Cavolini" panose="03000502040302020204" pitchFamily="66" charset="0"/>
                <a:cs typeface="Cavolini" panose="03000502040302020204" pitchFamily="66" charset="0"/>
              </a:rPr>
              <a:t>-I liked the vibe when I visited.</a:t>
            </a:r>
          </a:p>
          <a:p>
            <a:r>
              <a:rPr lang="en-GB" sz="1000" dirty="0">
                <a:latin typeface="Cavolini" panose="03000502040302020204" pitchFamily="66" charset="0"/>
                <a:cs typeface="Cavolini" panose="03000502040302020204" pitchFamily="66" charset="0"/>
              </a:rPr>
              <a:t>-Location, reputation, feel when I looked around.</a:t>
            </a:r>
          </a:p>
          <a:p>
            <a:r>
              <a:rPr lang="en-GB" sz="1000" dirty="0">
                <a:latin typeface="Cavolini" panose="03000502040302020204" pitchFamily="66" charset="0"/>
                <a:cs typeface="Cavolini" panose="03000502040302020204" pitchFamily="66" charset="0"/>
              </a:rPr>
              <a:t>-I loved the environment, the atmosphere and the overall feel of it.</a:t>
            </a:r>
          </a:p>
          <a:p>
            <a:r>
              <a:rPr lang="en-GB" sz="1000" dirty="0">
                <a:latin typeface="Cavolini" panose="03000502040302020204" pitchFamily="66" charset="0"/>
                <a:cs typeface="Cavolini" panose="03000502040302020204" pitchFamily="66" charset="0"/>
              </a:rPr>
              <a:t>-Because I like the environment being in a easily accessible place and because it belongs to a church.</a:t>
            </a:r>
          </a:p>
          <a:p>
            <a:r>
              <a:rPr lang="en-GB" sz="1000" dirty="0">
                <a:latin typeface="Cavolini" panose="03000502040302020204" pitchFamily="66" charset="0"/>
                <a:cs typeface="Cavolini" panose="03000502040302020204" pitchFamily="66" charset="0"/>
              </a:rPr>
              <a:t>-Previously child attended.</a:t>
            </a:r>
          </a:p>
          <a:p>
            <a:r>
              <a:rPr lang="en-GB" sz="1000" dirty="0">
                <a:latin typeface="Cavolini" panose="03000502040302020204" pitchFamily="66" charset="0"/>
                <a:cs typeface="Cavolini" panose="03000502040302020204" pitchFamily="66" charset="0"/>
              </a:rPr>
              <a:t>-It’s an affordable additional day of childcare to help my parents on the day they are due to have both our boys. Versus another local preschool we liked that Pied Piper includes educational aspects and not just free play.</a:t>
            </a:r>
          </a:p>
        </p:txBody>
      </p:sp>
    </p:spTree>
    <p:extLst>
      <p:ext uri="{BB962C8B-B14F-4D97-AF65-F5344CB8AC3E}">
        <p14:creationId xmlns:p14="http://schemas.microsoft.com/office/powerpoint/2010/main" val="130306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A7669-685C-1F0E-EC70-C3E4F6CA132B}"/>
            </a:ext>
          </a:extLst>
        </p:cNvPr>
        <p:cNvGrpSpPr/>
        <p:nvPr/>
      </p:nvGrpSpPr>
      <p:grpSpPr>
        <a:xfrm>
          <a:off x="0" y="0"/>
          <a:ext cx="0" cy="0"/>
          <a:chOff x="0" y="0"/>
          <a:chExt cx="0" cy="0"/>
        </a:xfrm>
      </p:grpSpPr>
      <p:pic>
        <p:nvPicPr>
          <p:cNvPr id="12292" name="Picture 4">
            <a:extLst>
              <a:ext uri="{FF2B5EF4-FFF2-40B4-BE49-F238E27FC236}">
                <a16:creationId xmlns:a16="http://schemas.microsoft.com/office/drawing/2014/main" id="{BFF8D377-8E61-470D-1F7B-A5FBEEA8B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39" y="4441371"/>
            <a:ext cx="7387133" cy="341312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8E43BA40-5083-C477-AE89-18A4E05E6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4" y="104703"/>
            <a:ext cx="6647543" cy="3071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0F7E79-306A-A6CC-9920-647EFAD7D402}"/>
              </a:ext>
            </a:extLst>
          </p:cNvPr>
          <p:cNvSpPr txBox="1"/>
          <p:nvPr/>
        </p:nvSpPr>
        <p:spPr>
          <a:xfrm>
            <a:off x="0" y="91440"/>
            <a:ext cx="6858000" cy="9202519"/>
          </a:xfrm>
          <a:prstGeom prst="rect">
            <a:avLst/>
          </a:prstGeom>
          <a:noFill/>
        </p:spPr>
        <p:txBody>
          <a:bodyPr wrap="square">
            <a:spAutoFit/>
          </a:bodyPr>
          <a:lstStyle/>
          <a:p>
            <a:r>
              <a:rPr lang="en-US" sz="1400" b="1" dirty="0">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18: Do you feel able to approach staff with any concerns or questions? </a:t>
            </a:r>
          </a:p>
          <a:p>
            <a:endParaRPr lang="en-US" sz="1400" b="1" dirty="0">
              <a:solidFill>
                <a:srgbClr val="262626"/>
              </a:solidFill>
              <a:latin typeface="Cavolini" panose="03000502040302020204" pitchFamily="66" charset="0"/>
              <a:cs typeface="Cavolini" panose="03000502040302020204" pitchFamily="66" charset="0"/>
            </a:endParaRPr>
          </a:p>
          <a:p>
            <a:endParaRPr lang="en-US" sz="1400" b="1" dirty="0">
              <a:solidFill>
                <a:srgbClr val="262626"/>
              </a:solidFill>
              <a:latin typeface="Cavolini" panose="03000502040302020204" pitchFamily="66" charset="0"/>
              <a:cs typeface="Cavolini" panose="03000502040302020204" pitchFamily="66" charset="0"/>
            </a:endParaRPr>
          </a:p>
          <a:p>
            <a:endParaRPr lang="en-US" sz="1400" b="1" dirty="0">
              <a:solidFill>
                <a:srgbClr val="262626"/>
              </a:solidFill>
              <a:latin typeface="Cavolini" panose="03000502040302020204" pitchFamily="66" charset="0"/>
              <a:cs typeface="Cavolini" panose="03000502040302020204" pitchFamily="66" charset="0"/>
            </a:endParaRPr>
          </a:p>
          <a:p>
            <a:endParaRPr lang="en-US" sz="1400" b="1" dirty="0">
              <a:solidFill>
                <a:srgbClr val="262626"/>
              </a:solidFill>
              <a:latin typeface="Cavolini" panose="03000502040302020204" pitchFamily="66" charset="0"/>
              <a:cs typeface="Cavolini" panose="03000502040302020204" pitchFamily="66" charset="0"/>
            </a:endParaRPr>
          </a:p>
          <a:p>
            <a:endParaRPr lang="en-US" sz="1400" b="1" dirty="0">
              <a:solidFill>
                <a:srgbClr val="262626"/>
              </a:solidFill>
              <a:latin typeface="Cavolini" panose="03000502040302020204" pitchFamily="66" charset="0"/>
              <a:cs typeface="Cavolini" panose="03000502040302020204" pitchFamily="66" charset="0"/>
            </a:endParaRPr>
          </a:p>
          <a:p>
            <a:endParaRPr lang="en-US" sz="14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r>
              <a:rPr lang="en-GB" sz="1200" b="1" dirty="0">
                <a:solidFill>
                  <a:srgbClr val="262626"/>
                </a:solidFill>
                <a:latin typeface="Cavolini" panose="03000502040302020204" pitchFamily="66" charset="0"/>
                <a:cs typeface="Cavolini" panose="03000502040302020204" pitchFamily="66" charset="0"/>
              </a:rPr>
              <a:t>Here are the written responses other than yes or no or nothing.</a:t>
            </a:r>
          </a:p>
          <a:p>
            <a:r>
              <a:rPr lang="en-GB" sz="1000" dirty="0">
                <a:solidFill>
                  <a:srgbClr val="262626"/>
                </a:solidFill>
                <a:latin typeface="Cavolini" panose="03000502040302020204" pitchFamily="66" charset="0"/>
                <a:cs typeface="Cavolini" panose="03000502040302020204" pitchFamily="66" charset="0"/>
              </a:rPr>
              <a:t>-Sometimes.</a:t>
            </a:r>
          </a:p>
          <a:p>
            <a:r>
              <a:rPr lang="en-GB" sz="1000" dirty="0">
                <a:solidFill>
                  <a:srgbClr val="262626"/>
                </a:solidFill>
                <a:latin typeface="Cavolini" panose="03000502040302020204" pitchFamily="66" charset="0"/>
                <a:cs typeface="Cavolini" panose="03000502040302020204" pitchFamily="66" charset="0"/>
              </a:rPr>
              <a:t>-Yes, although would probably find it easier to talk to some more than others.</a:t>
            </a:r>
          </a:p>
          <a:p>
            <a:r>
              <a:rPr lang="en-GB" sz="1000" dirty="0">
                <a:solidFill>
                  <a:srgbClr val="262626"/>
                </a:solidFill>
                <a:latin typeface="Cavolini" panose="03000502040302020204" pitchFamily="66" charset="0"/>
                <a:cs typeface="Cavolini" panose="03000502040302020204" pitchFamily="66" charset="0"/>
              </a:rPr>
              <a:t>-Absolutely.</a:t>
            </a:r>
          </a:p>
          <a:p>
            <a:r>
              <a:rPr lang="en-GB" sz="1000" dirty="0">
                <a:latin typeface="Cavolini" panose="03000502040302020204" pitchFamily="66" charset="0"/>
                <a:cs typeface="Cavolini" panose="03000502040302020204" pitchFamily="66" charset="0"/>
              </a:rPr>
              <a:t>-Yes I believe so.</a:t>
            </a:r>
          </a:p>
          <a:p>
            <a:r>
              <a:rPr lang="en-GB" sz="1000" dirty="0">
                <a:latin typeface="Cavolini" panose="03000502040302020204" pitchFamily="66" charset="0"/>
                <a:cs typeface="Cavolini" panose="03000502040302020204" pitchFamily="66" charset="0"/>
              </a:rPr>
              <a:t>-I would 100% talk to Zanabella and a few other staff.</a:t>
            </a:r>
          </a:p>
          <a:p>
            <a:r>
              <a:rPr lang="en-GB" sz="1000" dirty="0">
                <a:latin typeface="Cavolini" panose="03000502040302020204" pitchFamily="66" charset="0"/>
                <a:cs typeface="Cavolini" panose="03000502040302020204" pitchFamily="66" charset="0"/>
              </a:rPr>
              <a:t>-Key worker yes.</a:t>
            </a:r>
          </a:p>
          <a:p>
            <a:r>
              <a:rPr lang="en-GB" sz="1000" dirty="0">
                <a:latin typeface="Cavolini" panose="03000502040302020204" pitchFamily="66" charset="0"/>
                <a:cs typeface="Cavolini" panose="03000502040302020204" pitchFamily="66" charset="0"/>
              </a:rPr>
              <a:t>-Yes I always feel happy to do this and know it’ll be sorted.</a:t>
            </a:r>
          </a:p>
          <a:p>
            <a:r>
              <a:rPr lang="en-GB" sz="1000" dirty="0">
                <a:latin typeface="Cavolini" panose="03000502040302020204" pitchFamily="66" charset="0"/>
                <a:cs typeface="Cavolini" panose="03000502040302020204" pitchFamily="66" charset="0"/>
              </a:rPr>
              <a:t>-Most staff, some are more approachable than others, sometimes it feels like I might be judged.</a:t>
            </a:r>
          </a:p>
          <a:p>
            <a:r>
              <a:rPr lang="en-GB" sz="1000" dirty="0">
                <a:latin typeface="Cavolini" panose="03000502040302020204" pitchFamily="66" charset="0"/>
                <a:cs typeface="Cavolini" panose="03000502040302020204" pitchFamily="66" charset="0"/>
              </a:rPr>
              <a:t>-Yes without a doubt.</a:t>
            </a:r>
          </a:p>
          <a:p>
            <a:r>
              <a:rPr lang="en-GB" sz="1000" dirty="0">
                <a:latin typeface="Cavolini" panose="03000502040302020204" pitchFamily="66" charset="0"/>
                <a:cs typeface="Cavolini" panose="03000502040302020204" pitchFamily="66" charset="0"/>
              </a:rPr>
              <a:t>-Always.</a:t>
            </a:r>
          </a:p>
          <a:p>
            <a:r>
              <a:rPr lang="en-GB" sz="1000" dirty="0">
                <a:latin typeface="Cavolini" panose="03000502040302020204" pitchFamily="66" charset="0"/>
                <a:cs typeface="Cavolini" panose="03000502040302020204" pitchFamily="66" charset="0"/>
              </a:rPr>
              <a:t>-Absolutely.</a:t>
            </a:r>
          </a:p>
          <a:p>
            <a:r>
              <a:rPr lang="en-GB" sz="1000" dirty="0">
                <a:latin typeface="Cavolini" panose="03000502040302020204" pitchFamily="66" charset="0"/>
                <a:cs typeface="Cavolini" panose="03000502040302020204" pitchFamily="66" charset="0"/>
              </a:rPr>
              <a:t>-Yeah very friendly.</a:t>
            </a:r>
          </a:p>
          <a:p>
            <a:r>
              <a:rPr lang="en-GB" sz="1000" dirty="0">
                <a:latin typeface="Cavolini" panose="03000502040302020204" pitchFamily="66" charset="0"/>
                <a:cs typeface="Cavolini" panose="03000502040302020204" pitchFamily="66" charset="0"/>
              </a:rPr>
              <a:t>-Yes always.</a:t>
            </a:r>
          </a:p>
          <a:p>
            <a:endParaRPr lang="en-GB" sz="1400" b="1" dirty="0">
              <a:latin typeface="Cavolini" panose="03000502040302020204" pitchFamily="66" charset="0"/>
              <a:cs typeface="Cavolini" panose="03000502040302020204" pitchFamily="66" charset="0"/>
            </a:endParaRPr>
          </a:p>
          <a:p>
            <a:r>
              <a:rPr lang="en-GB" sz="1400" b="1" dirty="0">
                <a:latin typeface="Cavolini" panose="03000502040302020204" pitchFamily="66" charset="0"/>
                <a:cs typeface="Cavolini" panose="03000502040302020204" pitchFamily="66" charset="0"/>
              </a:rPr>
              <a:t>19: Do you feel we act appropriately with safeguarding concerns or welfare concerns? </a:t>
            </a: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solidFill>
                  <a:srgbClr val="262626"/>
                </a:solidFill>
                <a:latin typeface="Cavolini" panose="03000502040302020204" pitchFamily="66" charset="0"/>
                <a:cs typeface="Cavolini" panose="03000502040302020204" pitchFamily="66" charset="0"/>
              </a:rPr>
              <a:t>Here are the written responses other than yes or no or nothing.</a:t>
            </a:r>
          </a:p>
          <a:p>
            <a:r>
              <a:rPr lang="en-GB" sz="1050" dirty="0">
                <a:solidFill>
                  <a:srgbClr val="262626"/>
                </a:solidFill>
                <a:latin typeface="Cavolini" panose="03000502040302020204" pitchFamily="66" charset="0"/>
                <a:cs typeface="Cavolini" panose="03000502040302020204" pitchFamily="66" charset="0"/>
              </a:rPr>
              <a:t>-100%</a:t>
            </a:r>
          </a:p>
          <a:p>
            <a:r>
              <a:rPr lang="en-GB" sz="1050" dirty="0">
                <a:solidFill>
                  <a:srgbClr val="262626"/>
                </a:solidFill>
                <a:latin typeface="Cavolini" panose="03000502040302020204" pitchFamily="66" charset="0"/>
                <a:cs typeface="Cavolini" panose="03000502040302020204" pitchFamily="66" charset="0"/>
              </a:rPr>
              <a:t>-100%</a:t>
            </a:r>
          </a:p>
          <a:p>
            <a:r>
              <a:rPr lang="en-GB" sz="1050" dirty="0">
                <a:solidFill>
                  <a:srgbClr val="262626"/>
                </a:solidFill>
                <a:latin typeface="Cavolini" panose="03000502040302020204" pitchFamily="66" charset="0"/>
                <a:cs typeface="Cavolini" panose="03000502040302020204" pitchFamily="66" charset="0"/>
              </a:rPr>
              <a:t>-Yes, and seems to be taken more seriously now like ID being checked when someone new collected my child.</a:t>
            </a:r>
          </a:p>
          <a:p>
            <a:r>
              <a:rPr lang="en-GB" sz="1050" dirty="0">
                <a:solidFill>
                  <a:srgbClr val="262626"/>
                </a:solidFill>
                <a:latin typeface="Cavolini" panose="03000502040302020204" pitchFamily="66" charset="0"/>
                <a:cs typeface="Cavolini" panose="03000502040302020204" pitchFamily="66" charset="0"/>
              </a:rPr>
              <a:t>-100%</a:t>
            </a:r>
          </a:p>
          <a:p>
            <a:r>
              <a:rPr lang="en-GB" sz="1050" dirty="0">
                <a:solidFill>
                  <a:srgbClr val="262626"/>
                </a:solidFill>
                <a:latin typeface="Cavolini" panose="03000502040302020204" pitchFamily="66" charset="0"/>
                <a:cs typeface="Cavolini" panose="03000502040302020204" pitchFamily="66" charset="0"/>
              </a:rPr>
              <a:t>-N/A I have not had to experience this, thankfully.</a:t>
            </a:r>
          </a:p>
          <a:p>
            <a:r>
              <a:rPr lang="en-GB" sz="1050" dirty="0">
                <a:solidFill>
                  <a:srgbClr val="262626"/>
                </a:solidFill>
                <a:latin typeface="Cavolini" panose="03000502040302020204" pitchFamily="66" charset="0"/>
                <a:cs typeface="Cavolini" panose="03000502040302020204" pitchFamily="66" charset="0"/>
              </a:rPr>
              <a:t>-Again not much experience of this but I wouldn’t doubt that you do </a:t>
            </a:r>
            <a:r>
              <a:rPr lang="en-GB" sz="1050" dirty="0">
                <a:solidFill>
                  <a:srgbClr val="262626"/>
                </a:solidFill>
                <a:latin typeface="Cavolini" panose="03000502040302020204" pitchFamily="66" charset="0"/>
                <a:cs typeface="Cavolini" panose="03000502040302020204" pitchFamily="66" charset="0"/>
                <a:sym typeface="Wingdings" panose="05000000000000000000" pitchFamily="2" charset="2"/>
              </a:rPr>
              <a:t></a:t>
            </a:r>
          </a:p>
          <a:p>
            <a:r>
              <a:rPr lang="en-GB" sz="1000" dirty="0">
                <a:solidFill>
                  <a:srgbClr val="262626"/>
                </a:solidFill>
                <a:latin typeface="Cavolini" panose="03000502040302020204" pitchFamily="66" charset="0"/>
                <a:cs typeface="Cavolini" panose="03000502040302020204" pitchFamily="66" charset="0"/>
              </a:rPr>
              <a:t>-I think so, I don’t know of any concerns.</a:t>
            </a:r>
          </a:p>
          <a:p>
            <a:endParaRPr lang="en-GB" sz="14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63259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2539-C6B3-4E10-777C-8BC606FB43F4}"/>
            </a:ext>
          </a:extLst>
        </p:cNvPr>
        <p:cNvGrpSpPr/>
        <p:nvPr/>
      </p:nvGrpSpPr>
      <p:grpSpPr>
        <a:xfrm>
          <a:off x="0" y="0"/>
          <a:ext cx="0" cy="0"/>
          <a:chOff x="0" y="0"/>
          <a:chExt cx="0" cy="0"/>
        </a:xfrm>
      </p:grpSpPr>
      <p:pic>
        <p:nvPicPr>
          <p:cNvPr id="13316" name="Picture 4">
            <a:extLst>
              <a:ext uri="{FF2B5EF4-FFF2-40B4-BE49-F238E27FC236}">
                <a16:creationId xmlns:a16="http://schemas.microsoft.com/office/drawing/2014/main" id="{C9DBA8C0-FFE0-29B3-C814-8B429FF12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72" y="4257645"/>
            <a:ext cx="7944889" cy="366715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B0240F59-3318-DEE1-2059-DBA843AAC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7" y="-234550"/>
            <a:ext cx="6858000" cy="3165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8CDAD5-2B29-16EC-B113-2B72963EEF1C}"/>
              </a:ext>
            </a:extLst>
          </p:cNvPr>
          <p:cNvSpPr txBox="1"/>
          <p:nvPr/>
        </p:nvSpPr>
        <p:spPr>
          <a:xfrm>
            <a:off x="0" y="-87084"/>
            <a:ext cx="6858000" cy="523220"/>
          </a:xfrm>
          <a:prstGeom prst="rect">
            <a:avLst/>
          </a:prstGeom>
          <a:noFill/>
        </p:spPr>
        <p:txBody>
          <a:bodyPr wrap="square">
            <a:spAutoFit/>
          </a:bodyPr>
          <a:lstStyle/>
          <a:p>
            <a:r>
              <a:rPr lang="en-GB" sz="1400" b="1" i="0" dirty="0">
                <a:solidFill>
                  <a:srgbClr val="004024"/>
                </a:solidFill>
                <a:effectLst/>
                <a:latin typeface="Cavolini" panose="03000502040302020204" pitchFamily="66" charset="0"/>
                <a:cs typeface="Cavolini" panose="03000502040302020204" pitchFamily="66" charset="0"/>
              </a:rPr>
              <a:t>20: Do you feel Pied Piper supports you child's health and well-being needs?</a:t>
            </a:r>
            <a:endParaRPr lang="en-GB" sz="1400" dirty="0">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3ECD8DD2-258B-227F-8D76-76C494759147}"/>
              </a:ext>
            </a:extLst>
          </p:cNvPr>
          <p:cNvSpPr txBox="1"/>
          <p:nvPr/>
        </p:nvSpPr>
        <p:spPr>
          <a:xfrm>
            <a:off x="0" y="4489511"/>
            <a:ext cx="6858000" cy="523220"/>
          </a:xfrm>
          <a:prstGeom prst="rect">
            <a:avLst/>
          </a:prstGeom>
          <a:noFill/>
        </p:spPr>
        <p:txBody>
          <a:bodyPr wrap="square">
            <a:spAutoFit/>
          </a:bodyPr>
          <a:lstStyle/>
          <a:p>
            <a:r>
              <a:rPr lang="en-GB" sz="1400" b="1" i="0" dirty="0">
                <a:solidFill>
                  <a:srgbClr val="004024"/>
                </a:solidFill>
                <a:effectLst/>
                <a:latin typeface="Cavolini" panose="03000502040302020204" pitchFamily="66" charset="0"/>
                <a:cs typeface="Cavolini" panose="03000502040302020204" pitchFamily="66" charset="0"/>
              </a:rPr>
              <a:t>21: Do you feel Pied Piper provides plenty of opportunities for active play?</a:t>
            </a:r>
            <a:endParaRPr lang="en-GB" sz="1400"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E42746F2-F3E6-B8DD-8006-F868496996BF}"/>
              </a:ext>
            </a:extLst>
          </p:cNvPr>
          <p:cNvSpPr txBox="1"/>
          <p:nvPr/>
        </p:nvSpPr>
        <p:spPr>
          <a:xfrm>
            <a:off x="0" y="2158641"/>
            <a:ext cx="6858000" cy="1938992"/>
          </a:xfrm>
          <a:prstGeom prst="rect">
            <a:avLst/>
          </a:prstGeom>
          <a:noFill/>
        </p:spPr>
        <p:txBody>
          <a:bodyPr wrap="square">
            <a:spAutoFit/>
          </a:bodyPr>
          <a:lstStyle/>
          <a:p>
            <a:r>
              <a:rPr lang="en-GB" sz="1200" dirty="0">
                <a:latin typeface="Cavolini" panose="03000502040302020204" pitchFamily="66" charset="0"/>
                <a:cs typeface="Cavolini" panose="03000502040302020204" pitchFamily="66" charset="0"/>
              </a:rPr>
              <a:t>Analysis Conclusion: The survey results indicate a strong positive perception of Pied Piper's support for children's health and well-being, with 80.77% of respondents feeling "Very satisfied" and 19.23% feeling "Satisfied." The absence of any neutral, dissatisfied, or very dissatisfied responses suggests a high level of confidence among the participants regarding the organization's efforts. To improve, Pied Piper could consider gathering more detailed feedback from the satisfied respondents to identify specific strengths and areas for enhancement. Additionally, conducting follow-up surveys that explore other aspects of health and well-being services could provide a more comprehensive understanding of community needs and expectations.</a:t>
            </a:r>
          </a:p>
        </p:txBody>
      </p:sp>
      <p:sp>
        <p:nvSpPr>
          <p:cNvPr id="8" name="TextBox 7">
            <a:extLst>
              <a:ext uri="{FF2B5EF4-FFF2-40B4-BE49-F238E27FC236}">
                <a16:creationId xmlns:a16="http://schemas.microsoft.com/office/drawing/2014/main" id="{3CF4DB3A-8430-0763-0438-1360E544E99E}"/>
              </a:ext>
            </a:extLst>
          </p:cNvPr>
          <p:cNvSpPr txBox="1"/>
          <p:nvPr/>
        </p:nvSpPr>
        <p:spPr>
          <a:xfrm>
            <a:off x="14516" y="7107920"/>
            <a:ext cx="6857999" cy="1938992"/>
          </a:xfrm>
          <a:prstGeom prst="rect">
            <a:avLst/>
          </a:prstGeom>
          <a:noFill/>
        </p:spPr>
        <p:txBody>
          <a:bodyPr wrap="square">
            <a:spAutoFit/>
          </a:bodyPr>
          <a:lstStyle/>
          <a:p>
            <a:r>
              <a:rPr lang="en-GB" sz="1200" dirty="0">
                <a:latin typeface="Cavolini" panose="03000502040302020204" pitchFamily="66" charset="0"/>
                <a:cs typeface="Cavolini" panose="03000502040302020204" pitchFamily="66" charset="0"/>
              </a:rPr>
              <a:t>Analysis Conclusion: The survey results indicate a strong positive perception of Pied Piper's support for children's health and well-being, with 80.77% of respondents feeling "Very satisfied" and 19.23% feeling "Satisfied." The absence of any neutral, dissatisfied, or very dissatisfied responses suggests a high level of confidence among the participants regarding the organization's efforts. To improve, Pied Piper could consider gathering more detailed feedback from the satisfied respondents to identify specific strengths and areas for enhancement. Additionally, conducting follow-up surveys that explore other aspects of health and well-being services could provide a more comprehensive understanding of community needs and expectations.</a:t>
            </a:r>
          </a:p>
        </p:txBody>
      </p:sp>
    </p:spTree>
    <p:extLst>
      <p:ext uri="{BB962C8B-B14F-4D97-AF65-F5344CB8AC3E}">
        <p14:creationId xmlns:p14="http://schemas.microsoft.com/office/powerpoint/2010/main" val="137857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6458-7407-0CF5-AD99-B28E1BD9A1F6}"/>
            </a:ext>
          </a:extLst>
        </p:cNvPr>
        <p:cNvGrpSpPr/>
        <p:nvPr/>
      </p:nvGrpSpPr>
      <p:grpSpPr>
        <a:xfrm>
          <a:off x="0" y="0"/>
          <a:ext cx="0" cy="0"/>
          <a:chOff x="0" y="0"/>
          <a:chExt cx="0" cy="0"/>
        </a:xfrm>
      </p:grpSpPr>
      <p:pic>
        <p:nvPicPr>
          <p:cNvPr id="14340" name="Picture 4">
            <a:extLst>
              <a:ext uri="{FF2B5EF4-FFF2-40B4-BE49-F238E27FC236}">
                <a16:creationId xmlns:a16="http://schemas.microsoft.com/office/drawing/2014/main" id="{816D0C34-275A-6C16-D3DA-55B761540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26" y="4350797"/>
            <a:ext cx="8026088" cy="370463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74148222-2F62-CEB5-D827-DDF19A8DA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86" y="-223069"/>
            <a:ext cx="7527004" cy="34742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334B36-ED4B-CF99-04EB-7A928DD34859}"/>
              </a:ext>
            </a:extLst>
          </p:cNvPr>
          <p:cNvSpPr txBox="1"/>
          <p:nvPr/>
        </p:nvSpPr>
        <p:spPr>
          <a:xfrm>
            <a:off x="0" y="7035"/>
            <a:ext cx="6858000" cy="307777"/>
          </a:xfrm>
          <a:prstGeom prst="rect">
            <a:avLst/>
          </a:prstGeom>
          <a:noFill/>
        </p:spPr>
        <p:txBody>
          <a:bodyPr wrap="square">
            <a:spAutoFit/>
          </a:bodyPr>
          <a:lstStyle/>
          <a:p>
            <a:r>
              <a:rPr lang="en-GB" sz="1400" b="1" i="0" dirty="0">
                <a:solidFill>
                  <a:srgbClr val="004024"/>
                </a:solidFill>
                <a:effectLst/>
                <a:latin typeface="Cavolini" panose="03000502040302020204" pitchFamily="66" charset="0"/>
                <a:cs typeface="Cavolini" panose="03000502040302020204" pitchFamily="66" charset="0"/>
              </a:rPr>
              <a:t>22: Is Pied Piper kept in a clean and tidy manner?</a:t>
            </a:r>
            <a:endParaRPr lang="en-GB" sz="1400" dirty="0">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259FD7D1-8E9D-BD35-5159-DE1450A6C9AD}"/>
              </a:ext>
            </a:extLst>
          </p:cNvPr>
          <p:cNvSpPr txBox="1"/>
          <p:nvPr/>
        </p:nvSpPr>
        <p:spPr>
          <a:xfrm>
            <a:off x="0" y="4517684"/>
            <a:ext cx="6858000" cy="523220"/>
          </a:xfrm>
          <a:prstGeom prst="rect">
            <a:avLst/>
          </a:prstGeom>
          <a:noFill/>
        </p:spPr>
        <p:txBody>
          <a:bodyPr wrap="square">
            <a:spAutoFit/>
          </a:bodyPr>
          <a:lstStyle/>
          <a:p>
            <a:r>
              <a:rPr lang="en-GB" sz="1400" b="1" i="0" dirty="0">
                <a:solidFill>
                  <a:srgbClr val="004024"/>
                </a:solidFill>
                <a:effectLst/>
                <a:latin typeface="Cavolini" panose="03000502040302020204" pitchFamily="66" charset="0"/>
                <a:cs typeface="Cavolini" panose="03000502040302020204" pitchFamily="66" charset="0"/>
              </a:rPr>
              <a:t>23: Is equipment and resources provided appropriate and well-organised to optimise learning?</a:t>
            </a:r>
            <a:endParaRPr lang="en-GB" sz="1400"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605764AF-141D-C18B-3F0F-5D4F551ED341}"/>
              </a:ext>
            </a:extLst>
          </p:cNvPr>
          <p:cNvSpPr txBox="1"/>
          <p:nvPr/>
        </p:nvSpPr>
        <p:spPr>
          <a:xfrm>
            <a:off x="0" y="2462580"/>
            <a:ext cx="6857999" cy="1938992"/>
          </a:xfrm>
          <a:prstGeom prst="rect">
            <a:avLst/>
          </a:prstGeom>
          <a:noFill/>
        </p:spPr>
        <p:txBody>
          <a:bodyPr wrap="square">
            <a:spAutoFit/>
          </a:bodyPr>
          <a:lstStyle/>
          <a:p>
            <a:r>
              <a:rPr lang="en-GB" sz="1200" dirty="0">
                <a:latin typeface="Cavolini" panose="03000502040302020204" pitchFamily="66" charset="0"/>
                <a:cs typeface="Cavolini" panose="03000502040302020204" pitchFamily="66" charset="0"/>
              </a:rPr>
              <a:t>Analysis Conclusion: The survey results indicate a strong positive perception of Pied Piper's support for children's health and well-being, with 80.77% of respondents feeling "Very satisfied" and 19.23% feeling "Satisfied." The absence of any neutral, dissatisfied, or very dissatisfied responses suggests a high level of confidence among the participants regarding the organization's efforts. To improve, Pied Piper could consider gathering more detailed feedback from the satisfied respondents to identify specific strengths and areas for enhancement. Additionally, conducting follow-up surveys that explore other aspects of health and well-being services could provide a more comprehensive understanding of community needs and expectations.</a:t>
            </a:r>
          </a:p>
        </p:txBody>
      </p:sp>
      <p:sp>
        <p:nvSpPr>
          <p:cNvPr id="8" name="TextBox 7">
            <a:extLst>
              <a:ext uri="{FF2B5EF4-FFF2-40B4-BE49-F238E27FC236}">
                <a16:creationId xmlns:a16="http://schemas.microsoft.com/office/drawing/2014/main" id="{43D9B670-26EE-B883-CC1D-4A7E0A26447C}"/>
              </a:ext>
            </a:extLst>
          </p:cNvPr>
          <p:cNvSpPr txBox="1"/>
          <p:nvPr/>
        </p:nvSpPr>
        <p:spPr>
          <a:xfrm>
            <a:off x="1" y="7116445"/>
            <a:ext cx="6857999" cy="1938992"/>
          </a:xfrm>
          <a:prstGeom prst="rect">
            <a:avLst/>
          </a:prstGeom>
          <a:noFill/>
        </p:spPr>
        <p:txBody>
          <a:bodyPr wrap="square">
            <a:spAutoFit/>
          </a:bodyPr>
          <a:lstStyle/>
          <a:p>
            <a:r>
              <a:rPr lang="en-GB" sz="1200" dirty="0">
                <a:latin typeface="Cavolini" panose="03000502040302020204" pitchFamily="66" charset="0"/>
                <a:cs typeface="Cavolini" panose="03000502040302020204" pitchFamily="66" charset="0"/>
              </a:rPr>
              <a:t>Analysis Conclusion: The survey results indicate a strong positive perception of Pied Piper's support for children's health and well-being, with 80.77% of respondents feeling "Very satisfied" and 19.23% feeling "Satisfied." The absence of any neutral, dissatisfied, or very dissatisfied responses suggests a high level of confidence among the participants regarding the organization's efforts. To improve, Pied Piper could consider gathering more detailed feedback from the satisfied respondents to identify specific strengths and areas for enhancement. Additionally, conducting follow-up surveys that explore other aspects of health and well-being services could provide a more comprehensive understanding of community needs and expectations.</a:t>
            </a:r>
          </a:p>
        </p:txBody>
      </p:sp>
    </p:spTree>
    <p:extLst>
      <p:ext uri="{BB962C8B-B14F-4D97-AF65-F5344CB8AC3E}">
        <p14:creationId xmlns:p14="http://schemas.microsoft.com/office/powerpoint/2010/main" val="133589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46CF3-64DB-76A6-7701-65272C466F07}"/>
            </a:ext>
          </a:extLst>
        </p:cNvPr>
        <p:cNvGrpSpPr/>
        <p:nvPr/>
      </p:nvGrpSpPr>
      <p:grpSpPr>
        <a:xfrm>
          <a:off x="0" y="0"/>
          <a:ext cx="0" cy="0"/>
          <a:chOff x="0" y="0"/>
          <a:chExt cx="0" cy="0"/>
        </a:xfrm>
      </p:grpSpPr>
      <p:pic>
        <p:nvPicPr>
          <p:cNvPr id="15364" name="Picture 4">
            <a:extLst>
              <a:ext uri="{FF2B5EF4-FFF2-40B4-BE49-F238E27FC236}">
                <a16:creationId xmlns:a16="http://schemas.microsoft.com/office/drawing/2014/main" id="{E7164983-43E3-643A-049A-64CA34411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90" y="4362938"/>
            <a:ext cx="7883979" cy="363904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a:extLst>
              <a:ext uri="{FF2B5EF4-FFF2-40B4-BE49-F238E27FC236}">
                <a16:creationId xmlns:a16="http://schemas.microsoft.com/office/drawing/2014/main" id="{36A237E8-255C-E2CE-8CCA-417C81830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93" y="-450623"/>
            <a:ext cx="8208669" cy="3788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B0F8E8-ACE0-6A24-B631-B5454326B4C1}"/>
              </a:ext>
            </a:extLst>
          </p:cNvPr>
          <p:cNvSpPr txBox="1"/>
          <p:nvPr/>
        </p:nvSpPr>
        <p:spPr>
          <a:xfrm>
            <a:off x="0" y="0"/>
            <a:ext cx="6858000" cy="307777"/>
          </a:xfrm>
          <a:prstGeom prst="rect">
            <a:avLst/>
          </a:prstGeom>
          <a:noFill/>
        </p:spPr>
        <p:txBody>
          <a:bodyPr wrap="square">
            <a:spAutoFit/>
          </a:bodyPr>
          <a:lstStyle/>
          <a:p>
            <a:r>
              <a:rPr lang="en-GB" sz="1400" b="1" i="0" dirty="0">
                <a:solidFill>
                  <a:srgbClr val="004024"/>
                </a:solidFill>
                <a:effectLst/>
                <a:latin typeface="Cavolini" panose="03000502040302020204" pitchFamily="66" charset="0"/>
                <a:cs typeface="Cavolini" panose="03000502040302020204" pitchFamily="66" charset="0"/>
              </a:rPr>
              <a:t>24: Do you feel activities are age and stage appropriate?</a:t>
            </a:r>
            <a:endParaRPr lang="en-GB" sz="1400" dirty="0">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92D70DDD-8FDF-ABD3-AFC7-A5B793F77FC3}"/>
              </a:ext>
            </a:extLst>
          </p:cNvPr>
          <p:cNvSpPr txBox="1"/>
          <p:nvPr/>
        </p:nvSpPr>
        <p:spPr>
          <a:xfrm>
            <a:off x="-31750" y="4846935"/>
            <a:ext cx="6858000" cy="523220"/>
          </a:xfrm>
          <a:prstGeom prst="rect">
            <a:avLst/>
          </a:prstGeom>
          <a:noFill/>
        </p:spPr>
        <p:txBody>
          <a:bodyPr wrap="square">
            <a:spAutoFit/>
          </a:bodyPr>
          <a:lstStyle/>
          <a:p>
            <a:r>
              <a:rPr lang="en-GB" sz="1400" b="1" i="0" dirty="0">
                <a:solidFill>
                  <a:srgbClr val="004024"/>
                </a:solidFill>
                <a:effectLst/>
                <a:latin typeface="Cavolini" panose="03000502040302020204" pitchFamily="66" charset="0"/>
                <a:cs typeface="Cavolini" panose="03000502040302020204" pitchFamily="66" charset="0"/>
              </a:rPr>
              <a:t>25: How well do you feel we adapt activities for the ability of your child?</a:t>
            </a:r>
            <a:endParaRPr lang="en-GB" sz="1400"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70F0DDB5-877A-0034-FEAF-4ACC7D940F7F}"/>
              </a:ext>
            </a:extLst>
          </p:cNvPr>
          <p:cNvSpPr txBox="1"/>
          <p:nvPr/>
        </p:nvSpPr>
        <p:spPr>
          <a:xfrm>
            <a:off x="0" y="2358073"/>
            <a:ext cx="6858000" cy="1938992"/>
          </a:xfrm>
          <a:prstGeom prst="rect">
            <a:avLst/>
          </a:prstGeom>
          <a:noFill/>
        </p:spPr>
        <p:txBody>
          <a:bodyPr wrap="square">
            <a:spAutoFit/>
          </a:bodyPr>
          <a:lstStyle/>
          <a:p>
            <a:r>
              <a:rPr lang="en-GB" sz="1200" dirty="0">
                <a:latin typeface="Cavolini" panose="03000502040302020204" pitchFamily="66" charset="0"/>
                <a:cs typeface="Cavolini" panose="03000502040302020204" pitchFamily="66" charset="0"/>
              </a:rPr>
              <a:t>Analysis Conclusion: The survey results indicate a strong positive perception of Pied Piper's support for children's health and well-being, with 80.77% of respondents feeling "Very satisfied" and 19.23% feeling "Satisfied." The absence of any neutral, dissatisfied, or very dissatisfied responses suggests a high level of confidence among the participants regarding the organization's efforts. To improve, Pied Piper could consider gathering more detailed feedback from the satisfied respondents to identify specific strengths and areas for enhancement. Additionally, conducting follow-up surveys that explore other aspects of health and well-being services could provide a more comprehensive understanding of community needs and expectations.</a:t>
            </a:r>
          </a:p>
        </p:txBody>
      </p:sp>
      <p:sp>
        <p:nvSpPr>
          <p:cNvPr id="8" name="TextBox 7">
            <a:extLst>
              <a:ext uri="{FF2B5EF4-FFF2-40B4-BE49-F238E27FC236}">
                <a16:creationId xmlns:a16="http://schemas.microsoft.com/office/drawing/2014/main" id="{AE3AE208-0B32-8B68-4D8E-A816D9EE16AF}"/>
              </a:ext>
            </a:extLst>
          </p:cNvPr>
          <p:cNvSpPr txBox="1"/>
          <p:nvPr/>
        </p:nvSpPr>
        <p:spPr>
          <a:xfrm>
            <a:off x="0" y="7043199"/>
            <a:ext cx="6889750" cy="1938992"/>
          </a:xfrm>
          <a:prstGeom prst="rect">
            <a:avLst/>
          </a:prstGeom>
          <a:noFill/>
        </p:spPr>
        <p:txBody>
          <a:bodyPr wrap="square">
            <a:spAutoFit/>
          </a:bodyPr>
          <a:lstStyle/>
          <a:p>
            <a:r>
              <a:rPr lang="en-GB" sz="1200" dirty="0">
                <a:latin typeface="Cavolini" panose="03000502040302020204" pitchFamily="66" charset="0"/>
                <a:cs typeface="Cavolini" panose="03000502040302020204" pitchFamily="66" charset="0"/>
              </a:rPr>
              <a:t>Analysis Conclusion: The survey results indicate a strong positive perception of Pied Piper's support for children's health and well-being, with 80.77% of respondents feeling "Very satisfied" and 19.23% feeling "Satisfied." The absence of any neutral, dissatisfied, or very dissatisfied responses suggests a high level of confidence among the participants regarding the organization's </a:t>
            </a:r>
            <a:r>
              <a:rPr lang="en-GB" sz="1200" dirty="0" err="1">
                <a:latin typeface="Cavolini" panose="03000502040302020204" pitchFamily="66" charset="0"/>
                <a:cs typeface="Cavolini" panose="03000502040302020204" pitchFamily="66" charset="0"/>
              </a:rPr>
              <a:t>efforts.To</a:t>
            </a:r>
            <a:r>
              <a:rPr lang="en-GB" sz="1200" dirty="0">
                <a:latin typeface="Cavolini" panose="03000502040302020204" pitchFamily="66" charset="0"/>
                <a:cs typeface="Cavolini" panose="03000502040302020204" pitchFamily="66" charset="0"/>
              </a:rPr>
              <a:t> improve, Pied Piper could consider gathering more detailed feedback from the satisfied respondents to identify specific strengths and areas for enhancement. Additionally, conducting follow-up surveys that explore other aspects of health and well-being services could provide a more comprehensive understanding of community needs and expectations.</a:t>
            </a:r>
          </a:p>
        </p:txBody>
      </p:sp>
    </p:spTree>
    <p:extLst>
      <p:ext uri="{BB962C8B-B14F-4D97-AF65-F5344CB8AC3E}">
        <p14:creationId xmlns:p14="http://schemas.microsoft.com/office/powerpoint/2010/main" val="226621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4BD21-A761-4066-DCCE-73C33CD122C2}"/>
            </a:ext>
          </a:extLst>
        </p:cNvPr>
        <p:cNvGrpSpPr/>
        <p:nvPr/>
      </p:nvGrpSpPr>
      <p:grpSpPr>
        <a:xfrm>
          <a:off x="0" y="0"/>
          <a:ext cx="0" cy="0"/>
          <a:chOff x="0" y="0"/>
          <a:chExt cx="0" cy="0"/>
        </a:xfrm>
      </p:grpSpPr>
      <p:pic>
        <p:nvPicPr>
          <p:cNvPr id="16388" name="Picture 4">
            <a:extLst>
              <a:ext uri="{FF2B5EF4-FFF2-40B4-BE49-F238E27FC236}">
                <a16:creationId xmlns:a16="http://schemas.microsoft.com/office/drawing/2014/main" id="{77FCF2B3-9346-BA92-AFAC-2E3D78C80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52" y="4223665"/>
            <a:ext cx="4489734" cy="208452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a:extLst>
              <a:ext uri="{FF2B5EF4-FFF2-40B4-BE49-F238E27FC236}">
                <a16:creationId xmlns:a16="http://schemas.microsoft.com/office/drawing/2014/main" id="{55FEBFA4-2268-9F55-4F02-5C5DFFD1B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 y="-442054"/>
            <a:ext cx="7351481" cy="33932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0FE225-BBE1-FB6C-80D4-6DC9201AB248}"/>
              </a:ext>
            </a:extLst>
          </p:cNvPr>
          <p:cNvSpPr txBox="1"/>
          <p:nvPr/>
        </p:nvSpPr>
        <p:spPr>
          <a:xfrm>
            <a:off x="0" y="0"/>
            <a:ext cx="6858000" cy="307777"/>
          </a:xfrm>
          <a:prstGeom prst="rect">
            <a:avLst/>
          </a:prstGeom>
          <a:noFill/>
        </p:spPr>
        <p:txBody>
          <a:bodyPr wrap="square">
            <a:spAutoFit/>
          </a:bodyPr>
          <a:lstStyle/>
          <a:p>
            <a:r>
              <a:rPr lang="en-GB" sz="1400" b="1" i="0" dirty="0">
                <a:solidFill>
                  <a:srgbClr val="004024"/>
                </a:solidFill>
                <a:effectLst/>
                <a:latin typeface="Cavolini" panose="03000502040302020204" pitchFamily="66" charset="0"/>
                <a:cs typeface="Cavolini" panose="03000502040302020204" pitchFamily="66" charset="0"/>
              </a:rPr>
              <a:t>26: How inclusive do you feel Pied Piper Preschool is?</a:t>
            </a:r>
            <a:endParaRPr lang="en-GB" sz="1400" dirty="0">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8C3069FA-DB55-3609-95AE-8B6F4051A1A4}"/>
              </a:ext>
            </a:extLst>
          </p:cNvPr>
          <p:cNvSpPr txBox="1"/>
          <p:nvPr/>
        </p:nvSpPr>
        <p:spPr>
          <a:xfrm>
            <a:off x="0" y="4125361"/>
            <a:ext cx="6858000" cy="523220"/>
          </a:xfrm>
          <a:prstGeom prst="rect">
            <a:avLst/>
          </a:prstGeom>
          <a:noFill/>
        </p:spPr>
        <p:txBody>
          <a:bodyPr wrap="square">
            <a:spAutoFit/>
          </a:bodyPr>
          <a:lstStyle/>
          <a:p>
            <a:r>
              <a:rPr lang="en-GB" sz="1400" b="1" i="0" dirty="0">
                <a:solidFill>
                  <a:srgbClr val="004024"/>
                </a:solidFill>
                <a:effectLst/>
                <a:latin typeface="Cavolini" panose="03000502040302020204" pitchFamily="66" charset="0"/>
                <a:cs typeface="Cavolini" panose="03000502040302020204" pitchFamily="66" charset="0"/>
              </a:rPr>
              <a:t>27: Would you like to comment on any of your responses in the last section?</a:t>
            </a:r>
            <a:endParaRPr lang="en-GB" sz="1400" dirty="0">
              <a:latin typeface="Cavolini" panose="03000502040302020204" pitchFamily="66" charset="0"/>
              <a:cs typeface="Cavolini" panose="03000502040302020204" pitchFamily="66" charset="0"/>
            </a:endParaRPr>
          </a:p>
        </p:txBody>
      </p:sp>
      <p:sp>
        <p:nvSpPr>
          <p:cNvPr id="9" name="TextBox 8">
            <a:extLst>
              <a:ext uri="{FF2B5EF4-FFF2-40B4-BE49-F238E27FC236}">
                <a16:creationId xmlns:a16="http://schemas.microsoft.com/office/drawing/2014/main" id="{EB317740-E9F0-A39F-A22A-BB6136472A99}"/>
              </a:ext>
            </a:extLst>
          </p:cNvPr>
          <p:cNvSpPr txBox="1"/>
          <p:nvPr/>
        </p:nvSpPr>
        <p:spPr>
          <a:xfrm>
            <a:off x="0" y="6131987"/>
            <a:ext cx="6858000"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62626"/>
                </a:solidFill>
                <a:effectLst/>
                <a:uLnTx/>
                <a:uFillTx/>
                <a:latin typeface="Cavolini" panose="03000502040302020204" pitchFamily="66" charset="0"/>
                <a:ea typeface="+mn-ea"/>
                <a:cs typeface="Cavolini" panose="03000502040302020204" pitchFamily="66" charset="0"/>
              </a:rPr>
              <a:t>Here are the written responses other than yes or no or nothing.</a:t>
            </a:r>
          </a:p>
          <a:p>
            <a:pPr marR="0" lvl="0" algn="l" defTabSz="457200" rtl="0" eaLnBrk="1" fontAlgn="auto" latinLnBrk="0" hangingPunct="1">
              <a:lnSpc>
                <a:spcPct val="100000"/>
              </a:lnSpc>
              <a:spcBef>
                <a:spcPts val="0"/>
              </a:spcBef>
              <a:spcAft>
                <a:spcPts val="0"/>
              </a:spcAft>
              <a:buClrTx/>
              <a:buSzTx/>
              <a:tabLst/>
              <a:defRPr/>
            </a:pPr>
            <a:r>
              <a:rPr lang="en-GB" sz="1000" dirty="0">
                <a:solidFill>
                  <a:srgbClr val="262626"/>
                </a:solidFill>
                <a:latin typeface="Cavolini" panose="03000502040302020204" pitchFamily="66" charset="0"/>
                <a:cs typeface="Cavolini" panose="03000502040302020204" pitchFamily="66" charset="0"/>
              </a:rPr>
              <a:t>-Pied Piper is a god place for young kids.</a:t>
            </a:r>
          </a:p>
          <a:p>
            <a:pPr marR="0" lvl="0" algn="l" defTabSz="457200" rtl="0" eaLnBrk="1" fontAlgn="auto" latinLnBrk="0" hangingPunct="1">
              <a:lnSpc>
                <a:spcPct val="100000"/>
              </a:lnSpc>
              <a:spcBef>
                <a:spcPts val="0"/>
              </a:spcBef>
              <a:spcAft>
                <a:spcPts val="0"/>
              </a:spcAft>
              <a:buClrTx/>
              <a:buSzTx/>
              <a:tabLst/>
              <a:defRPr/>
            </a:pPr>
            <a:r>
              <a:rPr lang="en-GB" sz="1000" dirty="0">
                <a:solidFill>
                  <a:srgbClr val="262626"/>
                </a:solidFill>
                <a:latin typeface="Cavolini" panose="03000502040302020204" pitchFamily="66" charset="0"/>
                <a:cs typeface="Cavolini" panose="03000502040302020204" pitchFamily="66" charset="0"/>
              </a:rPr>
              <a:t>-Pied pipers has had an outstanding impact on </a:t>
            </a:r>
            <a:r>
              <a:rPr lang="en-GB" sz="1000" dirty="0" err="1">
                <a:solidFill>
                  <a:srgbClr val="262626"/>
                </a:solidFill>
                <a:latin typeface="Cavolini" panose="03000502040302020204" pitchFamily="66" charset="0"/>
                <a:cs typeface="Cavolini" panose="03000502040302020204" pitchFamily="66" charset="0"/>
              </a:rPr>
              <a:t>xxxxxx</a:t>
            </a:r>
            <a:r>
              <a:rPr lang="en-GB" sz="1000" dirty="0">
                <a:solidFill>
                  <a:srgbClr val="262626"/>
                </a:solidFill>
                <a:latin typeface="Cavolini" panose="03000502040302020204" pitchFamily="66" charset="0"/>
                <a:cs typeface="Cavolini" panose="03000502040302020204" pitchFamily="66" charset="0"/>
              </a:rPr>
              <a:t> overall development and understanding. She has such wonderful relationships with all of the staff, has made some lovely friends within her peers and she has learnt this last term especially.</a:t>
            </a:r>
          </a:p>
          <a:p>
            <a:pPr marR="0" lvl="0" algn="l" defTabSz="457200" rtl="0" eaLnBrk="1" fontAlgn="auto" latinLnBrk="0" hangingPunct="1">
              <a:lnSpc>
                <a:spcPct val="100000"/>
              </a:lnSpc>
              <a:spcBef>
                <a:spcPts val="0"/>
              </a:spcBef>
              <a:spcAft>
                <a:spcPts val="0"/>
              </a:spcAft>
              <a:buClrTx/>
              <a:buSzTx/>
              <a:tabLst/>
              <a:defRPr/>
            </a:pPr>
            <a:r>
              <a:rPr kumimoji="0" lang="en-GB" sz="1000" b="0" i="0" u="none" strike="noStrike" kern="1200" cap="none" spc="0" normalizeH="0" baseline="0" noProof="0" dirty="0">
                <a:ln>
                  <a:noFill/>
                </a:ln>
                <a:solidFill>
                  <a:srgbClr val="262626"/>
                </a:solidFill>
                <a:effectLst/>
                <a:uLnTx/>
                <a:uFillTx/>
                <a:latin typeface="Cavolini" panose="03000502040302020204" pitchFamily="66" charset="0"/>
                <a:ea typeface="+mn-ea"/>
                <a:cs typeface="Cavolini" panose="03000502040302020204" pitchFamily="66" charset="0"/>
              </a:rPr>
              <a:t>-The preschool seems well resourced and it has a lovely family feel..</a:t>
            </a:r>
          </a:p>
          <a:p>
            <a:pPr marR="0" lvl="0" algn="l" defTabSz="457200" rtl="0" eaLnBrk="1" fontAlgn="auto" latinLnBrk="0" hangingPunct="1">
              <a:lnSpc>
                <a:spcPct val="100000"/>
              </a:lnSpc>
              <a:spcBef>
                <a:spcPts val="0"/>
              </a:spcBef>
              <a:spcAft>
                <a:spcPts val="0"/>
              </a:spcAft>
              <a:buClrTx/>
              <a:buSzTx/>
              <a:tabLst/>
              <a:defRPr/>
            </a:pPr>
            <a:r>
              <a:rPr lang="en-GB" sz="1000" dirty="0">
                <a:solidFill>
                  <a:srgbClr val="262626"/>
                </a:solidFill>
                <a:latin typeface="Cavolini" panose="03000502040302020204" pitchFamily="66" charset="0"/>
                <a:cs typeface="Cavolini" panose="03000502040302020204" pitchFamily="66" charset="0"/>
              </a:rPr>
              <a:t>-It’s the loveliest little preschool and I’d recommend to anyone.</a:t>
            </a:r>
          </a:p>
          <a:p>
            <a:pPr marR="0" lvl="0" algn="l" defTabSz="457200" rtl="0" eaLnBrk="1" fontAlgn="auto" latinLnBrk="0" hangingPunct="1">
              <a:lnSpc>
                <a:spcPct val="100000"/>
              </a:lnSpc>
              <a:spcBef>
                <a:spcPts val="0"/>
              </a:spcBef>
              <a:spcAft>
                <a:spcPts val="0"/>
              </a:spcAft>
              <a:buClrTx/>
              <a:buSzTx/>
              <a:tabLst/>
              <a:defRPr/>
            </a:pPr>
            <a:r>
              <a:rPr kumimoji="0" lang="en-GB" sz="1000" b="0" i="0" u="none" strike="noStrike" kern="1200" cap="none" spc="0" normalizeH="0" baseline="0" noProof="0" dirty="0">
                <a:ln>
                  <a:noFill/>
                </a:ln>
                <a:solidFill>
                  <a:srgbClr val="262626"/>
                </a:solidFill>
                <a:effectLst/>
                <a:uLnTx/>
                <a:uFillTx/>
                <a:latin typeface="Cavolini" panose="03000502040302020204" pitchFamily="66" charset="0"/>
                <a:ea typeface="+mn-ea"/>
                <a:cs typeface="Cavolini" panose="03000502040302020204" pitchFamily="66" charset="0"/>
              </a:rPr>
              <a:t>-Very happy.</a:t>
            </a:r>
          </a:p>
          <a:p>
            <a:pPr marR="0" lvl="0" algn="l" defTabSz="457200" rtl="0" eaLnBrk="1" fontAlgn="auto" latinLnBrk="0" hangingPunct="1">
              <a:lnSpc>
                <a:spcPct val="100000"/>
              </a:lnSpc>
              <a:spcBef>
                <a:spcPts val="0"/>
              </a:spcBef>
              <a:spcAft>
                <a:spcPts val="0"/>
              </a:spcAft>
              <a:buClrTx/>
              <a:buSzTx/>
              <a:tabLst/>
              <a:defRPr/>
            </a:pPr>
            <a:r>
              <a:rPr lang="en-GB" sz="1000" dirty="0">
                <a:solidFill>
                  <a:srgbClr val="262626"/>
                </a:solidFill>
                <a:latin typeface="Cavolini" panose="03000502040302020204" pitchFamily="66" charset="0"/>
                <a:cs typeface="Cavolini" panose="03000502040302020204" pitchFamily="66" charset="0"/>
              </a:rPr>
              <a:t>-I would like to note on a few occasions whilst my daughter was in nappies she left the preschool with it so heavy it was hanging down her legs making it almost difficult to walk. Obviously I appreciate it can be hard to time manage things like this and it was never an issue before as my eldest was potty trained before starting but I think if you have younger children who aren’t yet potty trained things like this should be monitored more closely so it isn’t causing them discomfort.</a:t>
            </a:r>
          </a:p>
          <a:p>
            <a:pPr marR="0" lvl="0" algn="l" defTabSz="457200" rtl="0" eaLnBrk="1" fontAlgn="auto" latinLnBrk="0" hangingPunct="1">
              <a:lnSpc>
                <a:spcPct val="100000"/>
              </a:lnSpc>
              <a:spcBef>
                <a:spcPts val="0"/>
              </a:spcBef>
              <a:spcAft>
                <a:spcPts val="0"/>
              </a:spcAft>
              <a:buClrTx/>
              <a:buSzTx/>
              <a:tabLst/>
              <a:defRPr/>
            </a:pPr>
            <a:r>
              <a:rPr kumimoji="0" lang="en-GB" sz="1000" b="0" i="0" u="none" strike="noStrike" kern="1200" cap="none" spc="0" normalizeH="0" baseline="0" noProof="0" dirty="0">
                <a:ln>
                  <a:noFill/>
                </a:ln>
                <a:solidFill>
                  <a:srgbClr val="262626"/>
                </a:solidFill>
                <a:effectLst/>
                <a:uLnTx/>
                <a:uFillTx/>
                <a:latin typeface="Cavolini" panose="03000502040302020204" pitchFamily="66" charset="0"/>
                <a:ea typeface="+mn-ea"/>
                <a:cs typeface="Cavolini" panose="03000502040302020204" pitchFamily="66" charset="0"/>
              </a:rPr>
              <a:t>-I love seeing the progress that children who might have difficulties are supported so they can join in. It must mean a lot to their parents.</a:t>
            </a:r>
          </a:p>
          <a:p>
            <a:pPr marR="0" lvl="0" algn="l" defTabSz="457200" rtl="0" eaLnBrk="1" fontAlgn="auto" latinLnBrk="0" hangingPunct="1">
              <a:lnSpc>
                <a:spcPct val="100000"/>
              </a:lnSpc>
              <a:spcBef>
                <a:spcPts val="0"/>
              </a:spcBef>
              <a:spcAft>
                <a:spcPts val="0"/>
              </a:spcAft>
              <a:buClrTx/>
              <a:buSzTx/>
              <a:tabLst/>
              <a:defRPr/>
            </a:pPr>
            <a:r>
              <a:rPr lang="en-GB" sz="1000" dirty="0">
                <a:solidFill>
                  <a:srgbClr val="262626"/>
                </a:solidFill>
                <a:latin typeface="Cavolini" panose="03000502040302020204" pitchFamily="66" charset="0"/>
                <a:cs typeface="Cavolini" panose="03000502040302020204" pitchFamily="66" charset="0"/>
              </a:rPr>
              <a:t>-Hard to answer some questions as I am not in the school environment but happy with everything at Pied Piper!</a:t>
            </a:r>
          </a:p>
          <a:p>
            <a:pPr marR="0" lvl="0" algn="l" defTabSz="457200" rtl="0" eaLnBrk="1" fontAlgn="auto" latinLnBrk="0" hangingPunct="1">
              <a:lnSpc>
                <a:spcPct val="100000"/>
              </a:lnSpc>
              <a:spcBef>
                <a:spcPts val="0"/>
              </a:spcBef>
              <a:spcAft>
                <a:spcPts val="0"/>
              </a:spcAft>
              <a:buClrTx/>
              <a:buSzTx/>
              <a:tabLst/>
              <a:defRPr/>
            </a:pPr>
            <a:r>
              <a:rPr kumimoji="0" lang="en-GB" sz="1000" b="0" i="0" u="none" strike="noStrike" kern="1200" cap="none" spc="0" normalizeH="0" baseline="0" noProof="0" dirty="0">
                <a:ln>
                  <a:noFill/>
                </a:ln>
                <a:solidFill>
                  <a:srgbClr val="262626"/>
                </a:solidFill>
                <a:effectLst/>
                <a:uLnTx/>
                <a:uFillTx/>
                <a:latin typeface="Cavolini" panose="03000502040302020204" pitchFamily="66" charset="0"/>
                <a:ea typeface="+mn-ea"/>
                <a:cs typeface="Cavolini" panose="03000502040302020204" pitchFamily="66" charset="0"/>
              </a:rPr>
              <a:t>-Can’t comment </a:t>
            </a:r>
            <a:r>
              <a:rPr lang="en-GB" sz="1000" dirty="0">
                <a:solidFill>
                  <a:srgbClr val="262626"/>
                </a:solidFill>
                <a:latin typeface="Cavolini" panose="03000502040302020204" pitchFamily="66" charset="0"/>
                <a:cs typeface="Cavolini" panose="03000502040302020204" pitchFamily="66" charset="0"/>
              </a:rPr>
              <a:t>on storage of resources as haven’t seen it.</a:t>
            </a:r>
            <a:endParaRPr kumimoji="0" lang="en-GB" sz="1000" b="0" i="0" u="none" strike="noStrike" kern="1200" cap="none" spc="0" normalizeH="0" baseline="0" noProof="0" dirty="0">
              <a:ln>
                <a:noFill/>
              </a:ln>
              <a:solidFill>
                <a:srgbClr val="262626"/>
              </a:solidFill>
              <a:effectLst/>
              <a:uLnTx/>
              <a:uFillTx/>
              <a:latin typeface="Cavolini" panose="03000502040302020204" pitchFamily="66" charset="0"/>
              <a:ea typeface="+mn-ea"/>
              <a:cs typeface="Cavolini" panose="03000502040302020204" pitchFamily="66" charset="0"/>
            </a:endParaRPr>
          </a:p>
        </p:txBody>
      </p:sp>
      <p:sp>
        <p:nvSpPr>
          <p:cNvPr id="4" name="TextBox 3">
            <a:extLst>
              <a:ext uri="{FF2B5EF4-FFF2-40B4-BE49-F238E27FC236}">
                <a16:creationId xmlns:a16="http://schemas.microsoft.com/office/drawing/2014/main" id="{C0EC9D41-2B86-023E-0B3D-38553BB2E61B}"/>
              </a:ext>
            </a:extLst>
          </p:cNvPr>
          <p:cNvSpPr txBox="1"/>
          <p:nvPr/>
        </p:nvSpPr>
        <p:spPr>
          <a:xfrm>
            <a:off x="0" y="2062823"/>
            <a:ext cx="6858000" cy="1938992"/>
          </a:xfrm>
          <a:prstGeom prst="rect">
            <a:avLst/>
          </a:prstGeom>
          <a:noFill/>
        </p:spPr>
        <p:txBody>
          <a:bodyPr wrap="square">
            <a:spAutoFit/>
          </a:bodyPr>
          <a:lstStyle/>
          <a:p>
            <a:r>
              <a:rPr lang="en-GB" sz="1200" dirty="0">
                <a:latin typeface="Cavolini" panose="03000502040302020204" pitchFamily="66" charset="0"/>
                <a:cs typeface="Cavolini" panose="03000502040302020204" pitchFamily="66" charset="0"/>
              </a:rPr>
              <a:t>Analysis Conclusion: The survey results indicate a strong positive perception of Pied Piper's support for children's health and well-being, with 80.77% of respondents feeling "Very satisfied" and 19.23% feeling "Satisfied." The absence of any neutral, dissatisfied, or very dissatisfied responses suggests a high level of confidence among the participants regarding the organization's efforts. To improve, Pied Piper could consider gathering more detailed feedback from the satisfied respondents to identify specific strengths and areas for enhancement. Additionally, conducting follow-up surveys that explore other aspects of health and well-being services could provide a more comprehensive understanding of community needs and expectations.</a:t>
            </a:r>
          </a:p>
        </p:txBody>
      </p:sp>
    </p:spTree>
    <p:extLst>
      <p:ext uri="{BB962C8B-B14F-4D97-AF65-F5344CB8AC3E}">
        <p14:creationId xmlns:p14="http://schemas.microsoft.com/office/powerpoint/2010/main" val="209222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0CCEA-4344-25A9-14F5-B27D5A88C616}"/>
            </a:ext>
          </a:extLst>
        </p:cNvPr>
        <p:cNvGrpSpPr/>
        <p:nvPr/>
      </p:nvGrpSpPr>
      <p:grpSpPr>
        <a:xfrm>
          <a:off x="0" y="0"/>
          <a:ext cx="0" cy="0"/>
          <a:chOff x="0" y="0"/>
          <a:chExt cx="0" cy="0"/>
        </a:xfrm>
      </p:grpSpPr>
      <p:pic>
        <p:nvPicPr>
          <p:cNvPr id="17410" name="Picture 2">
            <a:extLst>
              <a:ext uri="{FF2B5EF4-FFF2-40B4-BE49-F238E27FC236}">
                <a16:creationId xmlns:a16="http://schemas.microsoft.com/office/drawing/2014/main" id="{001427ED-0E07-02EC-D912-E20A2F437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402" y="203541"/>
            <a:ext cx="4031796" cy="18628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EABA96-5256-19DA-E132-DA9D873C218D}"/>
              </a:ext>
            </a:extLst>
          </p:cNvPr>
          <p:cNvSpPr txBox="1"/>
          <p:nvPr/>
        </p:nvSpPr>
        <p:spPr>
          <a:xfrm>
            <a:off x="0" y="0"/>
            <a:ext cx="6858000" cy="307777"/>
          </a:xfrm>
          <a:prstGeom prst="rect">
            <a:avLst/>
          </a:prstGeom>
          <a:noFill/>
        </p:spPr>
        <p:txBody>
          <a:bodyPr wrap="square">
            <a:spAutoFit/>
          </a:bodyPr>
          <a:lstStyle/>
          <a:p>
            <a:r>
              <a:rPr lang="en-GB" sz="1400" b="1" i="0" dirty="0">
                <a:effectLst/>
                <a:latin typeface="Cavolini" panose="03000502040302020204" pitchFamily="66" charset="0"/>
                <a:cs typeface="Cavolini" panose="03000502040302020204" pitchFamily="66" charset="0"/>
              </a:rPr>
              <a:t>28: Any other feedback or comments you would like to make?</a:t>
            </a:r>
            <a:endParaRPr lang="en-GB" sz="1400" dirty="0">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C877C224-9BA6-1500-6D66-4257E239BCDF}"/>
              </a:ext>
            </a:extLst>
          </p:cNvPr>
          <p:cNvSpPr txBox="1"/>
          <p:nvPr/>
        </p:nvSpPr>
        <p:spPr>
          <a:xfrm>
            <a:off x="-12700" y="1906726"/>
            <a:ext cx="6858000" cy="747897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62626"/>
                </a:solidFill>
                <a:effectLst/>
                <a:uLnTx/>
                <a:uFillTx/>
                <a:latin typeface="Cavolini" panose="03000502040302020204" pitchFamily="66" charset="0"/>
                <a:ea typeface="+mn-ea"/>
                <a:cs typeface="Cavolini" panose="03000502040302020204" pitchFamily="66" charset="0"/>
              </a:rPr>
              <a:t>Here are the written responses other than yes or no or nothing.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62626"/>
                </a:solidFill>
                <a:effectLst/>
                <a:uLnTx/>
                <a:uFillTx/>
                <a:latin typeface="Cavolini" panose="03000502040302020204" pitchFamily="66" charset="0"/>
                <a:ea typeface="+mn-ea"/>
                <a:cs typeface="Cavolini" panose="03000502040302020204" pitchFamily="66" charset="0"/>
              </a:rPr>
              <a:t>-Pied Piper is a little gem! Families are lucky to be there and have the amazing support that the staff offer. The care is exemplary and the passion that staff have for their jobs and children is truly amazing! We have seen a huge positive impact with the new manager joining, and the progress my child has made is great. Well Done!!!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262626"/>
                </a:solidFill>
                <a:latin typeface="Cavolini" panose="03000502040302020204" pitchFamily="66" charset="0"/>
                <a:cs typeface="Cavolini" panose="03000502040302020204" pitchFamily="66" charset="0"/>
              </a:rPr>
              <a:t>-When I looked around it  was just before the old manager left, I was in two minds as I felt that she potentially was talking the talk and I didn’t have a feeling that she could walk the walk, I met Zanabella and felt instantly comfortable with how honest and open she was, it really settled my mind and I knew I was making the right choice. The preschool seems to be going from strength to strength, teaching ahs massively improved and I feel that it felt like a playschool initially now it feels like it most definitely a preschool. Well done ladies you should be proud of the work that you do the impact that you have is amazing to be witness of!</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rPr>
              <a:t>-Pied Piper staff have always been so supportive, welcoming and caring for my son.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262626"/>
                </a:solidFill>
                <a:latin typeface="Cavolini" panose="03000502040302020204" pitchFamily="66" charset="0"/>
                <a:cs typeface="Cavolini" panose="03000502040302020204" pitchFamily="66" charset="0"/>
              </a:rPr>
              <a:t>-Thank you for looking after or son</a:t>
            </a:r>
            <a:r>
              <a:rPr lang="en-GB" sz="1000" dirty="0">
                <a:solidFill>
                  <a:srgbClr val="262626"/>
                </a:solidFill>
                <a:latin typeface="Cavolini" panose="03000502040302020204" pitchFamily="66" charset="0"/>
                <a:cs typeface="Cavolini" panose="03000502040302020204" pitchFamily="66"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rPr>
              <a:t>-I would be keen to know how the boys get on with each other in this setting and how do they interact with other children? Do either of them have other friends? Has </a:t>
            </a:r>
            <a:r>
              <a:rPr lang="en-GB" sz="1000" dirty="0" err="1">
                <a:solidFill>
                  <a:srgbClr val="262626"/>
                </a:solidFill>
                <a:latin typeface="Cavolini" panose="03000502040302020204" pitchFamily="66" charset="0"/>
                <a:cs typeface="Cavolini" panose="03000502040302020204" pitchFamily="66" charset="0"/>
              </a:rPr>
              <a:t>xxxxx</a:t>
            </a:r>
            <a:r>
              <a:rPr lang="en-GB" sz="1000" dirty="0">
                <a:solidFill>
                  <a:srgbClr val="262626"/>
                </a:solidFill>
                <a:latin typeface="Cavolini" panose="03000502040302020204" pitchFamily="66" charset="0"/>
                <a:cs typeface="Cavolini" panose="03000502040302020204" pitchFamily="66" charset="0"/>
              </a:rPr>
              <a:t> had a go at using left handed scissors? Do they eat and drink well when they are there? More day to day feedback like this would be good, at the end of each term / year. Thank you for all your hard work, the twins are very happy to come to preschool every week.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262626"/>
                </a:solidFill>
                <a:latin typeface="Cavolini" panose="03000502040302020204" pitchFamily="66" charset="0"/>
                <a:cs typeface="Cavolini" panose="03000502040302020204" pitchFamily="66" charset="0"/>
              </a:rPr>
              <a:t>-As a parent and the deputy manager of the preschool – I can honestly say I couldn’t be more proud of the choices I made not only for </a:t>
            </a:r>
            <a:r>
              <a:rPr lang="en-GB" sz="1000" b="1" dirty="0" err="1">
                <a:solidFill>
                  <a:srgbClr val="262626"/>
                </a:solidFill>
                <a:latin typeface="Cavolini" panose="03000502040302020204" pitchFamily="66" charset="0"/>
                <a:cs typeface="Cavolini" panose="03000502040302020204" pitchFamily="66" charset="0"/>
              </a:rPr>
              <a:t>xxxxxx</a:t>
            </a:r>
            <a:r>
              <a:rPr lang="en-GB" sz="1000" b="1" dirty="0">
                <a:solidFill>
                  <a:srgbClr val="262626"/>
                </a:solidFill>
                <a:latin typeface="Cavolini" panose="03000502040302020204" pitchFamily="66" charset="0"/>
                <a:cs typeface="Cavolini" panose="03000502040302020204" pitchFamily="66" charset="0"/>
              </a:rPr>
              <a:t> but also myself. The staff are 100% dedicated to the well-being and education of the children and </a:t>
            </a:r>
            <a:r>
              <a:rPr lang="en-GB" sz="1000" b="1" dirty="0" err="1">
                <a:solidFill>
                  <a:srgbClr val="262626"/>
                </a:solidFill>
                <a:latin typeface="Cavolini" panose="03000502040302020204" pitchFamily="66" charset="0"/>
                <a:cs typeface="Cavolini" panose="03000502040302020204" pitchFamily="66" charset="0"/>
              </a:rPr>
              <a:t>xxxxxx</a:t>
            </a:r>
            <a:r>
              <a:rPr lang="en-GB" sz="1000" b="1" dirty="0">
                <a:solidFill>
                  <a:srgbClr val="262626"/>
                </a:solidFill>
                <a:latin typeface="Cavolini" panose="03000502040302020204" pitchFamily="66" charset="0"/>
                <a:cs typeface="Cavolini" panose="03000502040302020204" pitchFamily="66" charset="0"/>
              </a:rPr>
              <a:t> settled in so quickly due to it being such a warm and welcoming environment. </a:t>
            </a:r>
            <a:r>
              <a:rPr lang="en-GB" sz="1000" b="1" dirty="0" err="1">
                <a:solidFill>
                  <a:srgbClr val="262626"/>
                </a:solidFill>
                <a:latin typeface="Cavolini" panose="03000502040302020204" pitchFamily="66" charset="0"/>
                <a:cs typeface="Cavolini" panose="03000502040302020204" pitchFamily="66" charset="0"/>
              </a:rPr>
              <a:t>Xxxxxx</a:t>
            </a:r>
            <a:r>
              <a:rPr lang="en-GB" sz="1000" b="1" dirty="0">
                <a:solidFill>
                  <a:srgbClr val="262626"/>
                </a:solidFill>
                <a:latin typeface="Cavolini" panose="03000502040302020204" pitchFamily="66" charset="0"/>
                <a:cs typeface="Cavolini" panose="03000502040302020204" pitchFamily="66" charset="0"/>
              </a:rPr>
              <a:t> has come on leaps and bounds since starting at Pied Piper. She has developed lovely friendships amongst peers, is fully engaged in lots of activities and even with my presence – will approach all of the other staff members without question. Such a wonderful little preschool that both me and </a:t>
            </a:r>
            <a:r>
              <a:rPr lang="en-GB" sz="1000" b="1" dirty="0" err="1">
                <a:solidFill>
                  <a:srgbClr val="262626"/>
                </a:solidFill>
                <a:latin typeface="Cavolini" panose="03000502040302020204" pitchFamily="66" charset="0"/>
                <a:cs typeface="Cavolini" panose="03000502040302020204" pitchFamily="66" charset="0"/>
              </a:rPr>
              <a:t>xxxxxx</a:t>
            </a:r>
            <a:r>
              <a:rPr lang="en-GB" sz="1000" b="1" dirty="0">
                <a:solidFill>
                  <a:srgbClr val="262626"/>
                </a:solidFill>
                <a:latin typeface="Cavolini" panose="03000502040302020204" pitchFamily="66" charset="0"/>
                <a:cs typeface="Cavolini" panose="03000502040302020204" pitchFamily="66" charset="0"/>
              </a:rPr>
              <a:t> are proud to be a part of.</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rPr>
              <a:t>-Nothing, other than a big thank you for all being so wonderful and making my daughter feel so excited to come to preschool.</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262626"/>
                </a:solidFill>
                <a:latin typeface="Cavolini" panose="03000502040302020204" pitchFamily="66" charset="0"/>
                <a:cs typeface="Cavolini" panose="03000502040302020204" pitchFamily="66" charset="0"/>
              </a:rPr>
              <a:t>-New management is absolutely amazing and very helpful.</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rPr>
              <a:t>-Grateful to Pied Piper for helping to prepare my son for big school.</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262626"/>
                </a:solidFill>
                <a:latin typeface="Cavolini" panose="03000502040302020204" pitchFamily="66" charset="0"/>
                <a:cs typeface="Cavolini" panose="03000502040302020204" pitchFamily="66" charset="0"/>
              </a:rPr>
              <a:t>-On thing I used to notice is they weren’t allowed on the grass throughout winter last year, I get the grass gets ruined but it didn’t give them much space to play. I’m not sure what can be done regarding keeping the grass nice but it didn’t seem fair on the children.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rPr>
              <a:t>-thank you very much for the amount of patience and support you offer </a:t>
            </a:r>
            <a:r>
              <a:rPr lang="en-GB" sz="1000" dirty="0" err="1">
                <a:solidFill>
                  <a:srgbClr val="262626"/>
                </a:solidFill>
                <a:latin typeface="Cavolini" panose="03000502040302020204" pitchFamily="66" charset="0"/>
                <a:cs typeface="Cavolini" panose="03000502040302020204" pitchFamily="66" charset="0"/>
              </a:rPr>
              <a:t>xxxxxx</a:t>
            </a:r>
            <a:r>
              <a:rPr lang="en-GB" sz="1000" dirty="0">
                <a:solidFill>
                  <a:srgbClr val="262626"/>
                </a:solidFill>
                <a:latin typeface="Cavolini" panose="03000502040302020204" pitchFamily="66" charset="0"/>
                <a:cs typeface="Cavolini" panose="03000502040302020204" pitchFamily="66" charset="0"/>
              </a:rPr>
              <a:t>! He can be a handful but you guys are doing amazing and I feel amazing and calm when I leave him in your care! Thank you so much!</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262626"/>
                </a:solidFill>
                <a:latin typeface="Cavolini" panose="03000502040302020204" pitchFamily="66" charset="0"/>
                <a:cs typeface="Cavolini" panose="03000502040302020204" pitchFamily="66" charset="0"/>
              </a:rPr>
              <a:t>-Only to say that I’ll be very sad when </a:t>
            </a:r>
            <a:r>
              <a:rPr lang="en-GB" sz="1000" b="1" dirty="0" err="1">
                <a:solidFill>
                  <a:srgbClr val="262626"/>
                </a:solidFill>
                <a:latin typeface="Cavolini" panose="03000502040302020204" pitchFamily="66" charset="0"/>
                <a:cs typeface="Cavolini" panose="03000502040302020204" pitchFamily="66" charset="0"/>
              </a:rPr>
              <a:t>xxxxxx</a:t>
            </a:r>
            <a:r>
              <a:rPr lang="en-GB" sz="1000" b="1" dirty="0">
                <a:solidFill>
                  <a:srgbClr val="262626"/>
                </a:solidFill>
                <a:latin typeface="Cavolini" panose="03000502040302020204" pitchFamily="66" charset="0"/>
                <a:cs typeface="Cavolini" panose="03000502040302020204" pitchFamily="66" charset="0"/>
              </a:rPr>
              <a:t> leaves and goes to school. Thank you for everything.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rPr>
              <a:t>-</a:t>
            </a:r>
            <a:r>
              <a:rPr lang="en-GB" sz="1000" dirty="0" err="1">
                <a:solidFill>
                  <a:srgbClr val="262626"/>
                </a:solidFill>
                <a:latin typeface="Cavolini" panose="03000502040302020204" pitchFamily="66" charset="0"/>
                <a:cs typeface="Cavolini" panose="03000502040302020204" pitchFamily="66" charset="0"/>
              </a:rPr>
              <a:t>xxxxxx</a:t>
            </a:r>
            <a:r>
              <a:rPr lang="en-GB" sz="1000" dirty="0">
                <a:solidFill>
                  <a:srgbClr val="262626"/>
                </a:solidFill>
                <a:latin typeface="Cavolini" panose="03000502040302020204" pitchFamily="66" charset="0"/>
                <a:cs typeface="Cavolini" panose="03000502040302020204" pitchFamily="66" charset="0"/>
              </a:rPr>
              <a:t> has come on a great deal since joining Pied Piper in terms of her confidence, thank you for all your hard work and we will miss you.</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262626"/>
                </a:solidFill>
                <a:latin typeface="Cavolini" panose="03000502040302020204" pitchFamily="66" charset="0"/>
                <a:cs typeface="Cavolini" panose="03000502040302020204" pitchFamily="66" charset="0"/>
              </a:rPr>
              <a:t>-Thank you for all your help and support </a:t>
            </a:r>
            <a:r>
              <a:rPr lang="en-GB" sz="1000" b="1" dirty="0">
                <a:solidFill>
                  <a:srgbClr val="262626"/>
                </a:solidFill>
                <a:latin typeface="Cavolini" panose="03000502040302020204" pitchFamily="66" charset="0"/>
                <a:cs typeface="Cavolini" panose="03000502040302020204" pitchFamily="66" charset="0"/>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262626"/>
                </a:solidFill>
                <a:latin typeface="Cavolini" panose="03000502040302020204" pitchFamily="66" charset="0"/>
                <a:cs typeface="Cavolini" panose="03000502040302020204" pitchFamily="66" charset="0"/>
                <a:sym typeface="Wingdings" panose="05000000000000000000" pitchFamily="2" charset="2"/>
              </a:rPr>
              <a:t>-My feedback comes from a positive place regarding extra learning for the older children not a criticism. Thank you.</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sym typeface="Wingdings" panose="05000000000000000000" pitchFamily="2" charset="2"/>
              </a:rPr>
              <a:t>-Thank you to all staff-</a:t>
            </a:r>
            <a:r>
              <a:rPr lang="en-GB" sz="1000" dirty="0" err="1">
                <a:solidFill>
                  <a:srgbClr val="262626"/>
                </a:solidFill>
                <a:latin typeface="Cavolini" panose="03000502040302020204" pitchFamily="66" charset="0"/>
                <a:cs typeface="Cavolini" panose="03000502040302020204" pitchFamily="66" charset="0"/>
                <a:sym typeface="Wingdings" panose="05000000000000000000" pitchFamily="2" charset="2"/>
              </a:rPr>
              <a:t>xxxxxxx</a:t>
            </a:r>
            <a:r>
              <a:rPr lang="en-GB" sz="1000" dirty="0">
                <a:solidFill>
                  <a:srgbClr val="262626"/>
                </a:solidFill>
                <a:latin typeface="Cavolini" panose="03000502040302020204" pitchFamily="66" charset="0"/>
                <a:cs typeface="Cavolini" panose="03000502040302020204" pitchFamily="66" charset="0"/>
                <a:sym typeface="Wingdings" panose="05000000000000000000" pitchFamily="2" charset="2"/>
              </a:rPr>
              <a:t> talks about every single one of you with such fondness and I know she will miss you all and I will miss bringing her!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sym typeface="Wingdings" panose="05000000000000000000" pitchFamily="2" charset="2"/>
              </a:rPr>
              <a:t>-Both our children have loved being here and we you all when we leave! Thank you</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62626"/>
                </a:solidFill>
                <a:latin typeface="Cavolini" panose="03000502040302020204" pitchFamily="66" charset="0"/>
                <a:cs typeface="Cavolini" panose="03000502040302020204" pitchFamily="66" charset="0"/>
                <a:sym typeface="Wingdings" panose="05000000000000000000" pitchFamily="2" charset="2"/>
              </a:rPr>
              <a:t>-We’re really happy with how things are going so far, Thank you</a:t>
            </a:r>
            <a:endParaRPr lang="en-GB" dirty="0"/>
          </a:p>
        </p:txBody>
      </p:sp>
    </p:spTree>
    <p:extLst>
      <p:ext uri="{BB962C8B-B14F-4D97-AF65-F5344CB8AC3E}">
        <p14:creationId xmlns:p14="http://schemas.microsoft.com/office/powerpoint/2010/main" val="106081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A3A783-B492-76E3-4788-14919D1B9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8" y="4033246"/>
            <a:ext cx="7532914" cy="34804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E74B57-6456-EC88-BB21-A0F13E4248B9}"/>
              </a:ext>
            </a:extLst>
          </p:cNvPr>
          <p:cNvSpPr txBox="1"/>
          <p:nvPr/>
        </p:nvSpPr>
        <p:spPr>
          <a:xfrm>
            <a:off x="-1" y="50283"/>
            <a:ext cx="6858000" cy="4462760"/>
          </a:xfrm>
          <a:prstGeom prst="rect">
            <a:avLst/>
          </a:prstGeom>
          <a:noFill/>
        </p:spPr>
        <p:txBody>
          <a:bodyPr wrap="square" rtlCol="0">
            <a:spAutoFit/>
          </a:bodyPr>
          <a:lstStyle/>
          <a:p>
            <a:pPr algn="ctr"/>
            <a:r>
              <a:rPr lang="en-GB" b="1" dirty="0">
                <a:latin typeface="Cavolini" panose="03000502040302020204" pitchFamily="66" charset="0"/>
                <a:cs typeface="Cavolini" panose="03000502040302020204" pitchFamily="66" charset="0"/>
              </a:rPr>
              <a:t>Parent End of Year Questionnaire Report.</a:t>
            </a:r>
          </a:p>
          <a:p>
            <a:pPr algn="ctr"/>
            <a:br>
              <a:rPr lang="en-GB" sz="1200" dirty="0">
                <a:latin typeface="Cavolini" panose="020B0502040204020203" pitchFamily="66" charset="0"/>
                <a:cs typeface="Cavolini" panose="020B0502040204020203" pitchFamily="66" charset="0"/>
              </a:rPr>
            </a:br>
            <a:br>
              <a:rPr lang="en-GB" sz="1200" dirty="0">
                <a:latin typeface="Cavolini" panose="020B0502040204020203" pitchFamily="66" charset="0"/>
                <a:cs typeface="Cavolini" panose="020B0502040204020203" pitchFamily="66" charset="0"/>
              </a:rPr>
            </a:br>
            <a:r>
              <a:rPr lang="en-GB" sz="1200" dirty="0">
                <a:latin typeface="Cavolini" panose="020B0502040204020203" pitchFamily="66" charset="0"/>
                <a:cs typeface="Cavolini" panose="020B0502040204020203" pitchFamily="66" charset="0"/>
              </a:rPr>
              <a:t>This report presents the findings from a survey designed to assess parental perceptions of Pied Piper Preschool's support for children's health, well-being, and overall learning environment. The questionnaire includes a series of questions aimed at gauging satisfaction levels regarding various aspects such as active play opportunities, cleanliness, resource organization, age-appropriateness of activities, adaptability of programs, and inclusivity. As of now, there have been no responses to the survey, which may limit our ability to draw conclusions or identify areas for improvement. Future participation will be crucial in obtaining valuable insights that can enhance the quality of services provided at Pied Piper Preschool.</a:t>
            </a:r>
          </a:p>
          <a:p>
            <a:pPr algn="ctr"/>
            <a:endParaRPr lang="en-GB" sz="1200" dirty="0">
              <a:latin typeface="Cavolini" panose="020B0502040204020203" pitchFamily="66" charset="0"/>
              <a:cs typeface="Cavolini" panose="020B0502040204020203" pitchFamily="66" charset="0"/>
            </a:endParaRPr>
          </a:p>
          <a:p>
            <a:pPr algn="ctr"/>
            <a:r>
              <a:rPr lang="en-GB" sz="1200" dirty="0">
                <a:latin typeface="Cavolini" panose="020B0502040204020203" pitchFamily="66" charset="0"/>
                <a:cs typeface="Cavolini" panose="020B0502040204020203" pitchFamily="66" charset="0"/>
              </a:rPr>
              <a:t>We received </a:t>
            </a:r>
            <a:r>
              <a:rPr lang="en-GB" sz="1200" b="1" u="sng" dirty="0">
                <a:latin typeface="Cavolini" panose="020B0502040204020203" pitchFamily="66" charset="0"/>
                <a:cs typeface="Cavolini" panose="020B0502040204020203" pitchFamily="66" charset="0"/>
              </a:rPr>
              <a:t>26 out of 31</a:t>
            </a:r>
            <a:r>
              <a:rPr lang="en-GB" sz="1200" dirty="0">
                <a:latin typeface="Cavolini" panose="020B0502040204020203" pitchFamily="66" charset="0"/>
                <a:cs typeface="Cavolini" panose="020B0502040204020203" pitchFamily="66" charset="0"/>
              </a:rPr>
              <a:t> completed which is an </a:t>
            </a:r>
            <a:r>
              <a:rPr lang="en-GB" sz="1200" b="1" u="sng" dirty="0">
                <a:latin typeface="Cavolini" panose="020B0502040204020203" pitchFamily="66" charset="0"/>
                <a:cs typeface="Cavolini" panose="020B0502040204020203" pitchFamily="66" charset="0"/>
              </a:rPr>
              <a:t>amazing 86.67% percentage </a:t>
            </a:r>
            <a:r>
              <a:rPr lang="en-GB" sz="1200" dirty="0">
                <a:latin typeface="Cavolini" panose="020B0502040204020203" pitchFamily="66" charset="0"/>
                <a:cs typeface="Cavolini" panose="020B0502040204020203" pitchFamily="66" charset="0"/>
              </a:rPr>
              <a:t>of feedback received!</a:t>
            </a:r>
          </a:p>
          <a:p>
            <a:pPr algn="ctr"/>
            <a:r>
              <a:rPr lang="en-GB" sz="1200" dirty="0">
                <a:latin typeface="Cavolini" panose="020B0502040204020203" pitchFamily="66" charset="0"/>
                <a:cs typeface="Cavolini" panose="020B0502040204020203" pitchFamily="66" charset="0"/>
              </a:rPr>
              <a:t>For the confidentiality of the responses, I have starred out any children’s names. Comments have been written as they had been written in the responses to ensure clarity and truthfulness of responses. Feedback forms are available for anyone to view should you wish.</a:t>
            </a:r>
          </a:p>
          <a:p>
            <a:pPr algn="ctr"/>
            <a:endParaRPr lang="en-GB" sz="1200" dirty="0">
              <a:latin typeface="Cavolini" panose="020B0502040204020203" pitchFamily="66" charset="0"/>
              <a:cs typeface="Cavolini" panose="020B0502040204020203" pitchFamily="66" charset="0"/>
            </a:endParaRPr>
          </a:p>
          <a:p>
            <a:pPr algn="ctr"/>
            <a:endParaRPr lang="en-GB" sz="1200" dirty="0">
              <a:latin typeface="Cavolini" panose="020B0502040204020203" pitchFamily="66" charset="0"/>
              <a:cs typeface="Cavolini" panose="020B0502040204020203" pitchFamily="66" charset="0"/>
            </a:endParaRPr>
          </a:p>
          <a:p>
            <a:pPr algn="ctr"/>
            <a:endParaRPr lang="en-GB" sz="1400" dirty="0"/>
          </a:p>
        </p:txBody>
      </p:sp>
      <p:sp>
        <p:nvSpPr>
          <p:cNvPr id="7" name="Rectangle 2">
            <a:extLst>
              <a:ext uri="{FF2B5EF4-FFF2-40B4-BE49-F238E27FC236}">
                <a16:creationId xmlns:a16="http://schemas.microsoft.com/office/drawing/2014/main" id="{38FCFD3C-F265-CAC6-AC0C-822C107D5E9F}"/>
              </a:ext>
            </a:extLst>
          </p:cNvPr>
          <p:cNvSpPr>
            <a:spLocks noChangeArrowheads="1"/>
          </p:cNvSpPr>
          <p:nvPr/>
        </p:nvSpPr>
        <p:spPr bwMode="auto">
          <a:xfrm>
            <a:off x="1" y="4236253"/>
            <a:ext cx="6857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1: Child's name {Optional}</a:t>
            </a:r>
            <a:endParaRPr kumimoji="0" lang="en-GB" altLang="en-US" sz="1200" b="0"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2: Do you feel that your child enjoys coming to preschool?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 </a:t>
            </a:r>
            <a:endParaRPr kumimoji="0" lang="en-US" altLang="en-US" sz="1400" b="0"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p:txBody>
      </p:sp>
      <p:sp>
        <p:nvSpPr>
          <p:cNvPr id="9" name="TextBox 8">
            <a:extLst>
              <a:ext uri="{FF2B5EF4-FFF2-40B4-BE49-F238E27FC236}">
                <a16:creationId xmlns:a16="http://schemas.microsoft.com/office/drawing/2014/main" id="{61A8DDDD-A6D8-384D-62F4-8BECA95E650C}"/>
              </a:ext>
            </a:extLst>
          </p:cNvPr>
          <p:cNvSpPr txBox="1"/>
          <p:nvPr/>
        </p:nvSpPr>
        <p:spPr>
          <a:xfrm>
            <a:off x="0" y="6602837"/>
            <a:ext cx="6857999" cy="2585323"/>
          </a:xfrm>
          <a:prstGeom prst="rect">
            <a:avLst/>
          </a:prstGeom>
          <a:noFill/>
        </p:spPr>
        <p:txBody>
          <a:bodyPr wrap="square" rtlCol="0">
            <a:spAutoFit/>
          </a:bodyPr>
          <a:lstStyle/>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-Yes I think she does.</a:t>
            </a:r>
          </a:p>
          <a:p>
            <a:r>
              <a:rPr lang="en-GB" sz="1000" dirty="0">
                <a:latin typeface="Cavolini" panose="03000502040302020204" pitchFamily="66" charset="0"/>
                <a:cs typeface="Cavolini" panose="03000502040302020204" pitchFamily="66" charset="0"/>
              </a:rPr>
              <a:t>-He loves it!</a:t>
            </a:r>
          </a:p>
          <a:p>
            <a:r>
              <a:rPr lang="en-GB" sz="1000" dirty="0">
                <a:latin typeface="Cavolini" panose="03000502040302020204" pitchFamily="66" charset="0"/>
                <a:cs typeface="Cavolini" panose="03000502040302020204" pitchFamily="66" charset="0"/>
              </a:rPr>
              <a:t>-She absolutely loves it! This continues at home, and we do a lot of preschool based games.</a:t>
            </a:r>
          </a:p>
          <a:p>
            <a:r>
              <a:rPr lang="en-GB" sz="1000" dirty="0">
                <a:latin typeface="Cavolini" panose="03000502040302020204" pitchFamily="66" charset="0"/>
                <a:cs typeface="Cavolini" panose="03000502040302020204" pitchFamily="66" charset="0"/>
              </a:rPr>
              <a:t>-Yes, most of the time.</a:t>
            </a:r>
          </a:p>
          <a:p>
            <a:r>
              <a:rPr lang="en-GB" sz="1000" dirty="0">
                <a:latin typeface="Cavolini" panose="03000502040302020204" pitchFamily="66" charset="0"/>
                <a:cs typeface="Cavolini" panose="03000502040302020204" pitchFamily="66" charset="0"/>
              </a:rPr>
              <a:t>-Yes he loves it.</a:t>
            </a:r>
          </a:p>
          <a:p>
            <a:r>
              <a:rPr lang="en-GB" sz="1000" dirty="0">
                <a:latin typeface="Cavolini" panose="03000502040302020204" pitchFamily="66" charset="0"/>
                <a:cs typeface="Cavolini" panose="03000502040302020204" pitchFamily="66" charset="0"/>
              </a:rPr>
              <a:t>-very much so.</a:t>
            </a:r>
          </a:p>
          <a:p>
            <a:r>
              <a:rPr lang="en-GB" sz="1000" dirty="0">
                <a:latin typeface="Cavolini" panose="03000502040302020204" pitchFamily="66" charset="0"/>
                <a:cs typeface="Cavolini" panose="03000502040302020204" pitchFamily="66" charset="0"/>
              </a:rPr>
              <a:t>-Yes, now he is settled.</a:t>
            </a:r>
          </a:p>
          <a:p>
            <a:r>
              <a:rPr lang="en-GB" sz="1000" dirty="0">
                <a:latin typeface="Cavolini" panose="03000502040302020204" pitchFamily="66" charset="0"/>
                <a:cs typeface="Cavolini" panose="03000502040302020204" pitchFamily="66" charset="0"/>
              </a:rPr>
              <a:t>-100%</a:t>
            </a:r>
          </a:p>
          <a:p>
            <a:r>
              <a:rPr lang="en-GB" sz="1000" dirty="0">
                <a:latin typeface="Cavolini" panose="03000502040302020204" pitchFamily="66" charset="0"/>
                <a:cs typeface="Cavolini" panose="03000502040302020204" pitchFamily="66" charset="0"/>
              </a:rPr>
              <a:t>-Yes absolutely loves it! To start with they struggled but now they can’t wait to come in!</a:t>
            </a:r>
          </a:p>
          <a:p>
            <a:r>
              <a:rPr lang="en-GB" sz="1000" dirty="0">
                <a:latin typeface="Cavolini" panose="03000502040302020204" pitchFamily="66" charset="0"/>
                <a:cs typeface="Cavolini" panose="03000502040302020204" pitchFamily="66" charset="0"/>
              </a:rPr>
              <a:t>-70% of the time.</a:t>
            </a:r>
          </a:p>
          <a:p>
            <a:r>
              <a:rPr lang="en-GB" sz="1000" dirty="0">
                <a:latin typeface="Cavolini" panose="03000502040302020204" pitchFamily="66" charset="0"/>
                <a:cs typeface="Cavolini" panose="03000502040302020204" pitchFamily="66" charset="0"/>
              </a:rPr>
              <a:t>-</a:t>
            </a:r>
            <a:r>
              <a:rPr lang="en-GB" sz="1000" dirty="0" err="1">
                <a:latin typeface="Cavolini" panose="03000502040302020204" pitchFamily="66" charset="0"/>
                <a:cs typeface="Cavolini" panose="03000502040302020204" pitchFamily="66" charset="0"/>
              </a:rPr>
              <a:t>xxxxxxx</a:t>
            </a:r>
            <a:r>
              <a:rPr lang="en-GB" sz="1000" dirty="0">
                <a:latin typeface="Cavolini" panose="03000502040302020204" pitchFamily="66" charset="0"/>
                <a:cs typeface="Cavolini" panose="03000502040302020204" pitchFamily="66" charset="0"/>
              </a:rPr>
              <a:t> loves preschool once he has arrived, </a:t>
            </a:r>
            <a:r>
              <a:rPr lang="en-GB" sz="1000" dirty="0" err="1">
                <a:latin typeface="Cavolini" panose="03000502040302020204" pitchFamily="66" charset="0"/>
                <a:cs typeface="Cavolini" panose="03000502040302020204" pitchFamily="66" charset="0"/>
              </a:rPr>
              <a:t>xxxxxxx</a:t>
            </a:r>
            <a:r>
              <a:rPr lang="en-GB" sz="1000" dirty="0">
                <a:latin typeface="Cavolini" panose="03000502040302020204" pitchFamily="66" charset="0"/>
                <a:cs typeface="Cavolini" panose="03000502040302020204" pitchFamily="66" charset="0"/>
              </a:rPr>
              <a:t> gets anxious regarding preschool morning but says he has a great day and loves all of his friends and teachers.</a:t>
            </a:r>
          </a:p>
          <a:p>
            <a:r>
              <a:rPr lang="en-GB" sz="1000" dirty="0">
                <a:latin typeface="Cavolini" panose="03000502040302020204" pitchFamily="66" charset="0"/>
                <a:cs typeface="Cavolini" panose="03000502040302020204" pitchFamily="66" charset="0"/>
              </a:rPr>
              <a:t>-Yes, very much!</a:t>
            </a:r>
          </a:p>
          <a:p>
            <a:r>
              <a:rPr lang="en-GB" sz="1000" dirty="0">
                <a:latin typeface="Cavolini" panose="03000502040302020204" pitchFamily="66" charset="0"/>
                <a:cs typeface="Cavolini" panose="03000502040302020204" pitchFamily="66" charset="0"/>
              </a:rPr>
              <a:t>-I feel like they love coming to school.</a:t>
            </a:r>
          </a:p>
          <a:p>
            <a:r>
              <a:rPr lang="en-GB" sz="1000" dirty="0">
                <a:latin typeface="Cavolini" panose="03000502040302020204" pitchFamily="66" charset="0"/>
                <a:cs typeface="Cavolini" panose="03000502040302020204" pitchFamily="66" charset="0"/>
              </a:rPr>
              <a:t>-Yes – getting more and more settled each week</a:t>
            </a:r>
          </a:p>
        </p:txBody>
      </p:sp>
    </p:spTree>
    <p:extLst>
      <p:ext uri="{BB962C8B-B14F-4D97-AF65-F5344CB8AC3E}">
        <p14:creationId xmlns:p14="http://schemas.microsoft.com/office/powerpoint/2010/main" val="57123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E0D02-360F-3DAC-51CB-82EFBE2FC6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2B7E3B-9E03-7644-26F7-B5E533182123}"/>
              </a:ext>
            </a:extLst>
          </p:cNvPr>
          <p:cNvSpPr txBox="1"/>
          <p:nvPr/>
        </p:nvSpPr>
        <p:spPr>
          <a:xfrm>
            <a:off x="0" y="11677"/>
            <a:ext cx="6858000" cy="9325630"/>
          </a:xfrm>
          <a:prstGeom prst="rect">
            <a:avLst/>
          </a:prstGeom>
          <a:noFill/>
        </p:spPr>
        <p:txBody>
          <a:bodyPr wrap="square">
            <a:spAutoFit/>
          </a:bodyPr>
          <a:lstStyle/>
          <a:p>
            <a:r>
              <a:rPr lang="en-GB" sz="1600" b="1" u="sng" dirty="0">
                <a:latin typeface="Cavolini" panose="03000502040302020204" pitchFamily="66" charset="0"/>
                <a:cs typeface="Cavolini" panose="03000502040302020204" pitchFamily="66" charset="0"/>
              </a:rPr>
              <a:t>Conclusion.</a:t>
            </a:r>
          </a:p>
          <a:p>
            <a:endParaRPr lang="en-GB" sz="1200" dirty="0">
              <a:latin typeface="Cavolini" panose="03000502040302020204" pitchFamily="66" charset="0"/>
              <a:cs typeface="Cavolini" panose="03000502040302020204" pitchFamily="66" charset="0"/>
            </a:endParaRPr>
          </a:p>
          <a:p>
            <a:r>
              <a:rPr lang="en-GB" sz="1400" dirty="0">
                <a:latin typeface="Cavolini" panose="03000502040302020204" pitchFamily="66" charset="0"/>
                <a:cs typeface="Cavolini" panose="03000502040302020204" pitchFamily="66" charset="0"/>
              </a:rPr>
              <a:t>Analysis Conclusion: The survey results indicate a strong positive perception of Pied Piper's support for children's health and well-being, with 80.77% of respondents feeling "Very satisfied" and 19.23% feeling "Satisfied." The absence of any neutral, dissatisfied, or very dissatisfied responses suggests a high level of confidence among the participants regarding the organization's efforts. To improve, Pied Piper could consider gathering more detailed feedback from the satisfied respondents to identify specific strengths and areas for enhancement. Additionally, conducting follow-up surveys that explore other aspects of health and well-being services could provide a more comprehensive understanding of community needs and expectations.</a:t>
            </a:r>
          </a:p>
          <a:p>
            <a:endParaRPr lang="en-GB" sz="1600" b="1" u="sng" dirty="0">
              <a:latin typeface="Cavolini" panose="03000502040302020204" pitchFamily="66" charset="0"/>
              <a:cs typeface="Cavolini" panose="03000502040302020204" pitchFamily="66" charset="0"/>
            </a:endParaRPr>
          </a:p>
          <a:p>
            <a:r>
              <a:rPr lang="en-GB" sz="1600" b="1" u="sng" dirty="0">
                <a:latin typeface="Cavolini" panose="03000502040302020204" pitchFamily="66" charset="0"/>
                <a:cs typeface="Cavolini" panose="03000502040302020204" pitchFamily="66" charset="0"/>
              </a:rPr>
              <a:t>So, following the feedback that the responses to this survey gave us what can be do OR what will we be doing?</a:t>
            </a:r>
          </a:p>
          <a:p>
            <a:endParaRPr lang="en-GB" sz="1400" b="1" i="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1}Look at the practicalities of children being bear foot inside the building or having the option to wear slippers / slipper socks.</a:t>
            </a:r>
          </a:p>
          <a:p>
            <a:endParaRPr lang="en-GB" sz="1200" dirty="0">
              <a:latin typeface="Cavolini" panose="03000502040302020204" pitchFamily="66" charset="0"/>
              <a:cs typeface="Cavolini" panose="03000502040302020204" pitchFamily="66" charset="0"/>
            </a:endParaRPr>
          </a:p>
          <a:p>
            <a:r>
              <a:rPr lang="en-GB" sz="1200" dirty="0">
                <a:latin typeface="Cavolini" panose="03000502040302020204" pitchFamily="66" charset="0"/>
                <a:cs typeface="Cavolini" panose="03000502040302020204" pitchFamily="66" charset="0"/>
              </a:rPr>
              <a:t>2}Due to the way the start and end of session are it would be physically impossible to give every parent a hand over of their child’s day, so we will be looking at purchasing a white board that we will write an overview of what they have been up too. I will also start to attach the weekly planning to the weekly news emails so that you can see what activities that are planned for the children to have the opportunity to participate in.</a:t>
            </a: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3}A maths handbook was created and sent out to all parents please let me know if you didn’t receive this and I will resend. I will, over the summer create a similar one for literacy. However, I would like to reassure parents that there is always maths and literacy activities out every day and in also incorporated into every group time too. </a:t>
            </a:r>
          </a:p>
          <a:p>
            <a:endParaRPr lang="en-GB" sz="1200" dirty="0">
              <a:latin typeface="Cavolini" panose="03000502040302020204" pitchFamily="66" charset="0"/>
              <a:cs typeface="Cavolini" panose="03000502040302020204" pitchFamily="66" charset="0"/>
            </a:endParaRPr>
          </a:p>
          <a:p>
            <a:r>
              <a:rPr lang="en-GB" sz="1200" dirty="0">
                <a:latin typeface="Cavolini" panose="03000502040302020204" pitchFamily="66" charset="0"/>
                <a:cs typeface="Cavolini" panose="03000502040302020204" pitchFamily="66" charset="0"/>
              </a:rPr>
              <a:t>4}Keyworkers – an email has been sent out to reconfirm who is your child’s keyworker, if you aren’t sure who is who please ask or look on the board along the corridor on your way out.</a:t>
            </a: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5}Emotional awareness – We use the colour monster and have numerous different ways of supporting children to understand and regulate their emotions. We also us breathing techniques to help calm children down if we need too. I will be creating videos of the different techniques and will email these out. We also use yoga and mindfulness activities.</a:t>
            </a:r>
            <a:endParaRPr lang="en-GB" sz="1400" dirty="0">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a:p>
            <a:r>
              <a:rPr lang="en-GB" sz="1200" dirty="0">
                <a:latin typeface="Cavolini" panose="03000502040302020204" pitchFamily="66" charset="0"/>
                <a:cs typeface="Cavolini" panose="03000502040302020204" pitchFamily="66" charset="0"/>
              </a:rPr>
              <a:t>6}Children in nappies are changed around 11am.</a:t>
            </a:r>
          </a:p>
        </p:txBody>
      </p:sp>
    </p:spTree>
    <p:extLst>
      <p:ext uri="{BB962C8B-B14F-4D97-AF65-F5344CB8AC3E}">
        <p14:creationId xmlns:p14="http://schemas.microsoft.com/office/powerpoint/2010/main" val="174404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7B64C-C787-4DE0-A0B1-032E3E0D09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AC5C5B-F9EF-2D13-0789-D067C0A37378}"/>
              </a:ext>
            </a:extLst>
          </p:cNvPr>
          <p:cNvSpPr txBox="1"/>
          <p:nvPr/>
        </p:nvSpPr>
        <p:spPr>
          <a:xfrm>
            <a:off x="0" y="22839"/>
            <a:ext cx="6858000" cy="8002191"/>
          </a:xfrm>
          <a:prstGeom prst="rect">
            <a:avLst/>
          </a:prstGeom>
          <a:noFill/>
        </p:spPr>
        <p:txBody>
          <a:bodyPr wrap="square">
            <a:spAutoFit/>
          </a:bodyPr>
          <a:lstStyle/>
          <a:p>
            <a:r>
              <a:rPr lang="en-GB" sz="1200" b="1" dirty="0">
                <a:latin typeface="Cavolini" panose="03000502040302020204" pitchFamily="66" charset="0"/>
                <a:cs typeface="Cavolini" panose="03000502040302020204" pitchFamily="66" charset="0"/>
              </a:rPr>
              <a:t>6}Development checks and reporting. Every observation is cross-referenced with both the Early Years Foundation stage and Development Matters frameworks. I will discuss with the staff team about mid year and end of year reports, or the possibility of a parents evening style mid year.</a:t>
            </a:r>
          </a:p>
          <a:p>
            <a:endParaRPr lang="en-GB" sz="1200" dirty="0">
              <a:latin typeface="Cavolini" panose="03000502040302020204" pitchFamily="66" charset="0"/>
              <a:cs typeface="Cavolini" panose="03000502040302020204" pitchFamily="66" charset="0"/>
            </a:endParaRPr>
          </a:p>
          <a:p>
            <a:r>
              <a:rPr lang="en-GB" sz="1200" dirty="0">
                <a:latin typeface="Cavolini" panose="03000502040302020204" pitchFamily="66" charset="0"/>
                <a:cs typeface="Cavolini" panose="03000502040302020204" pitchFamily="66" charset="0"/>
              </a:rPr>
              <a:t>7}In regard to tattoos, I do keep them covered as much as possible but in the heat, my health and wellbeing was more important, in the 15years I have had them I have never had a child scared of them and I specifically choose skulls that aren’t scary. They get used as a tool to teach children not to judge and spikes their interests which in turn causes them to ask questions and comment on what they can see. They have been used for colours, shapes learning about different cultures like the day of the dead festival in Mexico that is a beautifully positive festival that celebrates the lives of people that have passed. Tattoos are an everyday vision now-a-days and the stigma behind someone having tattoos is no longer relevant, unless obviously they are offensive. We now have work t-shirts that I will be wearing as will the other staff that have opted to have them, when I am working with the children however these do not fully cover them. I have taken the concerns on board but would like to reassure parents that no child has ever been scared or shown it verbally or non-verbally to be so.</a:t>
            </a:r>
          </a:p>
          <a:p>
            <a:endParaRPr lang="en-GB" sz="1200"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8}Over the course of the summer holidays I will send out our key policies and procedures that parents should be aware of, this will inform you of behaviour management, safeguarding protocols, emergency closures etc.</a:t>
            </a:r>
          </a:p>
          <a:p>
            <a:endParaRPr lang="en-GB" sz="1200" dirty="0">
              <a:latin typeface="Cavolini" panose="03000502040302020204" pitchFamily="66" charset="0"/>
              <a:cs typeface="Cavolini" panose="03000502040302020204" pitchFamily="66" charset="0"/>
            </a:endParaRPr>
          </a:p>
          <a:p>
            <a:r>
              <a:rPr lang="en-GB" sz="1200" dirty="0">
                <a:latin typeface="Cavolini" panose="03000502040302020204" pitchFamily="66" charset="0"/>
                <a:cs typeface="Cavolini" panose="03000502040302020204" pitchFamily="66" charset="0"/>
              </a:rPr>
              <a:t>9}If you need to send any messages and require a definite response please do this via email and not Tapestry as we don’t always get alerted to messages or pictures being added by parents.</a:t>
            </a: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pPr algn="ctr"/>
            <a:r>
              <a:rPr lang="en-GB" sz="1400" dirty="0">
                <a:solidFill>
                  <a:srgbClr val="FF0000"/>
                </a:solidFill>
                <a:latin typeface="Cavolini" panose="03000502040302020204" pitchFamily="66" charset="0"/>
                <a:cs typeface="Cavolini" panose="03000502040302020204" pitchFamily="66" charset="0"/>
              </a:rPr>
              <a:t>Thank you to each and everyone of our families for taking the time to complete the questionnaires and being as open and honest as you have been. Please remember if you have any questions or concerns, please don’t wait for the next questionnaire {Dec / Jan} please speak to a staff member or myself, or email in.</a:t>
            </a:r>
          </a:p>
          <a:p>
            <a:pPr algn="ctr"/>
            <a:endParaRPr lang="en-GB" sz="1400" dirty="0">
              <a:solidFill>
                <a:srgbClr val="FF0000"/>
              </a:solidFill>
              <a:latin typeface="Cavolini" panose="03000502040302020204" pitchFamily="66" charset="0"/>
              <a:cs typeface="Cavolini" panose="03000502040302020204" pitchFamily="66" charset="0"/>
            </a:endParaRPr>
          </a:p>
          <a:p>
            <a:pPr algn="ctr"/>
            <a:r>
              <a:rPr lang="en-GB" sz="1400" dirty="0">
                <a:solidFill>
                  <a:srgbClr val="FF0000"/>
                </a:solidFill>
                <a:latin typeface="Cavolini" panose="03000502040302020204" pitchFamily="66" charset="0"/>
                <a:cs typeface="Cavolini" panose="03000502040302020204" pitchFamily="66" charset="0"/>
              </a:rPr>
              <a:t>Thank you for supporting our amazing little preschool and its AMAZING staff team!</a:t>
            </a:r>
          </a:p>
          <a:p>
            <a:pPr algn="ctr"/>
            <a:endParaRPr lang="en-GB" sz="1400" dirty="0">
              <a:solidFill>
                <a:srgbClr val="FF0000"/>
              </a:solidFill>
              <a:latin typeface="Cavolini" panose="03000502040302020204" pitchFamily="66" charset="0"/>
              <a:cs typeface="Cavolini" panose="03000502040302020204" pitchFamily="66" charset="0"/>
            </a:endParaRPr>
          </a:p>
          <a:p>
            <a:pPr algn="ctr"/>
            <a:r>
              <a:rPr lang="en-GB" sz="1400" dirty="0">
                <a:solidFill>
                  <a:srgbClr val="FF0000"/>
                </a:solidFill>
                <a:latin typeface="Cavolini" panose="03000502040302020204" pitchFamily="66" charset="0"/>
                <a:cs typeface="Cavolini" panose="03000502040302020204" pitchFamily="66" charset="0"/>
              </a:rPr>
              <a:t>Zanabella</a:t>
            </a:r>
          </a:p>
          <a:p>
            <a:endParaRPr lang="en-GB" sz="14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61417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4A33E-86FD-6F3F-C604-7D71632A77A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815066A-E86D-B77B-2F8B-D838F3CDA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506414"/>
            <a:ext cx="6134100" cy="2847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FA16CD-8ADD-754E-F1E4-9EB266E7186C}"/>
              </a:ext>
            </a:extLst>
          </p:cNvPr>
          <p:cNvSpPr txBox="1"/>
          <p:nvPr/>
        </p:nvSpPr>
        <p:spPr>
          <a:xfrm>
            <a:off x="0" y="122535"/>
            <a:ext cx="6858000" cy="523220"/>
          </a:xfrm>
          <a:prstGeom prst="rect">
            <a:avLst/>
          </a:prstGeom>
          <a:noFill/>
        </p:spPr>
        <p:txBody>
          <a:bodyPr wrap="square">
            <a:spAutoFit/>
          </a:bodyPr>
          <a:lstStyle/>
          <a:p>
            <a:r>
              <a:rPr lang="en-GB" sz="1400" b="1" dirty="0">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3: What else could we / would you like to see us do to support your child more?</a:t>
            </a:r>
            <a:endParaRPr lang="en-GB" sz="1400" dirty="0">
              <a:latin typeface="Cavolini" panose="03000502040302020204" pitchFamily="66" charset="0"/>
              <a:cs typeface="Cavolini" panose="03000502040302020204" pitchFamily="66" charset="0"/>
            </a:endParaRPr>
          </a:p>
        </p:txBody>
      </p:sp>
      <p:sp>
        <p:nvSpPr>
          <p:cNvPr id="8" name="TextBox 7">
            <a:extLst>
              <a:ext uri="{FF2B5EF4-FFF2-40B4-BE49-F238E27FC236}">
                <a16:creationId xmlns:a16="http://schemas.microsoft.com/office/drawing/2014/main" id="{43960A1A-399E-9974-9924-291DD12552D5}"/>
              </a:ext>
            </a:extLst>
          </p:cNvPr>
          <p:cNvSpPr txBox="1"/>
          <p:nvPr/>
        </p:nvSpPr>
        <p:spPr>
          <a:xfrm>
            <a:off x="0" y="3313077"/>
            <a:ext cx="6858000" cy="5447645"/>
          </a:xfrm>
          <a:prstGeom prst="rect">
            <a:avLst/>
          </a:prstGeom>
          <a:noFill/>
        </p:spPr>
        <p:txBody>
          <a:bodyPr wrap="square">
            <a:spAutoFit/>
          </a:bodyPr>
          <a:lstStyle/>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-To be honest nothing….. You are fabulous with the needs of </a:t>
            </a:r>
            <a:r>
              <a:rPr lang="en-GB" sz="1000" dirty="0" err="1">
                <a:latin typeface="Cavolini" panose="03000502040302020204" pitchFamily="66" charset="0"/>
                <a:cs typeface="Cavolini" panose="03000502040302020204" pitchFamily="66" charset="0"/>
              </a:rPr>
              <a:t>xxxxxxx</a:t>
            </a:r>
            <a:r>
              <a:rPr lang="en-GB" sz="1000" dirty="0">
                <a:latin typeface="Cavolini" panose="03000502040302020204" pitchFamily="66" charset="0"/>
                <a:cs typeface="Cavolini" panose="03000502040302020204" pitchFamily="66" charset="0"/>
              </a:rPr>
              <a:t> and support him really well and you help and support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very well as well!</a:t>
            </a:r>
          </a:p>
          <a:p>
            <a:r>
              <a:rPr lang="en-GB" sz="1000" dirty="0">
                <a:latin typeface="Cavolini" panose="03000502040302020204" pitchFamily="66" charset="0"/>
                <a:cs typeface="Cavolini" panose="03000502040302020204" pitchFamily="66" charset="0"/>
              </a:rPr>
              <a:t>-Nothing really.</a:t>
            </a:r>
          </a:p>
          <a:p>
            <a:r>
              <a:rPr lang="en-GB" sz="1000" dirty="0">
                <a:latin typeface="Cavolini" panose="03000502040302020204" pitchFamily="66" charset="0"/>
                <a:cs typeface="Cavolini" panose="03000502040302020204" pitchFamily="66" charset="0"/>
              </a:rPr>
              <a:t>-I don’t feel that I could answer this as I am very happy with the range of topics you cover, the range of experiences she encounters. I feel like she learns a lot about personal care and self confidence. </a:t>
            </a:r>
          </a:p>
          <a:p>
            <a:r>
              <a:rPr lang="en-GB" sz="1000" dirty="0">
                <a:latin typeface="Cavolini" panose="03000502040302020204" pitchFamily="66" charset="0"/>
                <a:cs typeface="Cavolini" panose="03000502040302020204" pitchFamily="66" charset="0"/>
              </a:rPr>
              <a:t>-Over the last 5 months there has been significant improvement all round and I feel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is very supported.</a:t>
            </a:r>
          </a:p>
          <a:p>
            <a:r>
              <a:rPr lang="en-GB" sz="1000" dirty="0">
                <a:latin typeface="Cavolini" panose="03000502040302020204" pitchFamily="66" charset="0"/>
                <a:cs typeface="Cavolini" panose="03000502040302020204" pitchFamily="66" charset="0"/>
              </a:rPr>
              <a:t>-Play but also focus on the older children’s simple education ready for the next stage at school.</a:t>
            </a:r>
          </a:p>
          <a:p>
            <a:r>
              <a:rPr lang="en-GB" sz="1000" dirty="0">
                <a:latin typeface="Cavolini" panose="03000502040302020204" pitchFamily="66" charset="0"/>
                <a:cs typeface="Cavolini" panose="03000502040302020204" pitchFamily="66" charset="0"/>
              </a:rPr>
              <a:t>-nothing, I know I can come to most staff with any concerns without feeling judged.</a:t>
            </a:r>
          </a:p>
          <a:p>
            <a:r>
              <a:rPr lang="en-GB" sz="1000" dirty="0">
                <a:latin typeface="Cavolini" panose="03000502040302020204" pitchFamily="66" charset="0"/>
                <a:cs typeface="Cavolini" panose="03000502040302020204" pitchFamily="66" charset="0"/>
              </a:rPr>
              <a:t>-Nothing he is extremely well supported.</a:t>
            </a:r>
          </a:p>
          <a:p>
            <a:r>
              <a:rPr lang="en-GB" sz="1000" dirty="0">
                <a:latin typeface="Cavolini" panose="03000502040302020204" pitchFamily="66" charset="0"/>
                <a:cs typeface="Cavolini" panose="03000502040302020204" pitchFamily="66" charset="0"/>
              </a:rPr>
              <a:t>-At the moment he is happy.</a:t>
            </a:r>
          </a:p>
          <a:p>
            <a:r>
              <a:rPr lang="en-GB" sz="1000" dirty="0">
                <a:latin typeface="Cavolini" panose="03000502040302020204" pitchFamily="66" charset="0"/>
                <a:cs typeface="Cavolini" panose="03000502040302020204" pitchFamily="66" charset="0"/>
              </a:rPr>
              <a:t>-Nothing, All the staff are very supportive.</a:t>
            </a:r>
          </a:p>
          <a:p>
            <a:r>
              <a:rPr lang="en-GB" sz="1000" dirty="0">
                <a:latin typeface="Cavolini" panose="03000502040302020204" pitchFamily="66" charset="0"/>
                <a:cs typeface="Cavolini" panose="03000502040302020204" pitchFamily="66" charset="0"/>
              </a:rPr>
              <a:t>-Can’t think of anything.</a:t>
            </a:r>
          </a:p>
          <a:p>
            <a:r>
              <a:rPr lang="en-GB" sz="1000" dirty="0">
                <a:latin typeface="Cavolini" panose="03000502040302020204" pitchFamily="66" charset="0"/>
                <a:cs typeface="Cavolini" panose="03000502040302020204" pitchFamily="66" charset="0"/>
              </a:rPr>
              <a:t>-Nothing out of what is already being done.</a:t>
            </a:r>
          </a:p>
          <a:p>
            <a:r>
              <a:rPr lang="en-GB" sz="1000" dirty="0">
                <a:latin typeface="Cavolini" panose="03000502040302020204" pitchFamily="66" charset="0"/>
                <a:cs typeface="Cavolini" panose="03000502040302020204" pitchFamily="66" charset="0"/>
              </a:rPr>
              <a:t>-Nothing it’s way better now.</a:t>
            </a:r>
          </a:p>
          <a:p>
            <a:r>
              <a:rPr lang="en-GB" sz="1000" dirty="0">
                <a:latin typeface="Cavolini" panose="03000502040302020204" pitchFamily="66" charset="0"/>
                <a:cs typeface="Cavolini" panose="03000502040302020204" pitchFamily="66" charset="0"/>
              </a:rPr>
              <a:t>-</a:t>
            </a:r>
            <a:r>
              <a:rPr lang="en-GB" sz="1000" dirty="0" err="1">
                <a:latin typeface="Cavolini" panose="03000502040302020204" pitchFamily="66" charset="0"/>
                <a:cs typeface="Cavolini" panose="03000502040302020204" pitchFamily="66" charset="0"/>
              </a:rPr>
              <a:t>Hmmmm</a:t>
            </a:r>
            <a:r>
              <a:rPr lang="en-GB" sz="1000" dirty="0">
                <a:latin typeface="Cavolini" panose="03000502040302020204" pitchFamily="66" charset="0"/>
                <a:cs typeface="Cavolini" panose="03000502040302020204" pitchFamily="66" charset="0"/>
              </a:rPr>
              <a:t>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definitely struggling with emotions lately, I don’t know if he behave well at preschool and when he is back home letting it all out. He needs help to control his anger.</a:t>
            </a:r>
          </a:p>
          <a:p>
            <a:r>
              <a:rPr lang="en-GB" sz="1000" dirty="0">
                <a:latin typeface="Cavolini" panose="03000502040302020204" pitchFamily="66" charset="0"/>
                <a:cs typeface="Cavolini" panose="03000502040302020204" pitchFamily="66" charset="0"/>
              </a:rPr>
              <a:t>-Nothing I feel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is fully supported in every area.</a:t>
            </a:r>
          </a:p>
          <a:p>
            <a:r>
              <a:rPr lang="en-GB" sz="1000" dirty="0">
                <a:latin typeface="Cavolini" panose="03000502040302020204" pitchFamily="66" charset="0"/>
                <a:cs typeface="Cavolini" panose="03000502040302020204" pitchFamily="66" charset="0"/>
              </a:rPr>
              <a:t>-I’m totally happy with how </a:t>
            </a:r>
            <a:r>
              <a:rPr lang="en-GB" sz="1000" dirty="0" err="1">
                <a:latin typeface="Cavolini" panose="03000502040302020204" pitchFamily="66" charset="0"/>
                <a:cs typeface="Cavolini" panose="03000502040302020204" pitchFamily="66" charset="0"/>
              </a:rPr>
              <a:t>xxxxxxx</a:t>
            </a:r>
            <a:r>
              <a:rPr lang="en-GB" sz="1000" dirty="0">
                <a:latin typeface="Cavolini" panose="03000502040302020204" pitchFamily="66" charset="0"/>
                <a:cs typeface="Cavolini" panose="03000502040302020204" pitchFamily="66" charset="0"/>
              </a:rPr>
              <a:t> is supported.</a:t>
            </a:r>
          </a:p>
          <a:p>
            <a:r>
              <a:rPr lang="en-GB" sz="1000" dirty="0">
                <a:latin typeface="Cavolini" panose="03000502040302020204" pitchFamily="66" charset="0"/>
                <a:cs typeface="Cavolini" panose="03000502040302020204" pitchFamily="66" charset="0"/>
              </a:rPr>
              <a:t>-I cant think of anything</a:t>
            </a:r>
            <a:br>
              <a:rPr lang="en-GB" sz="1000" dirty="0">
                <a:latin typeface="Cavolini" panose="03000502040302020204" pitchFamily="66" charset="0"/>
                <a:cs typeface="Cavolini" panose="03000502040302020204" pitchFamily="66" charset="0"/>
              </a:rPr>
            </a:br>
            <a:r>
              <a:rPr lang="en-GB" sz="1000" dirty="0">
                <a:latin typeface="Cavolini" panose="03000502040302020204" pitchFamily="66" charset="0"/>
                <a:cs typeface="Cavolini" panose="03000502040302020204" pitchFamily="66" charset="0"/>
              </a:rPr>
              <a:t>-We haven’t had any concerns with the information that we have seen through tapestry or been made aware of any areas she may need extra support in or raised any with you.</a:t>
            </a:r>
          </a:p>
          <a:p>
            <a:r>
              <a:rPr lang="en-GB" sz="1000" dirty="0">
                <a:latin typeface="Cavolini" panose="03000502040302020204" pitchFamily="66" charset="0"/>
                <a:cs typeface="Cavolini" panose="03000502040302020204" pitchFamily="66" charset="0"/>
              </a:rPr>
              <a:t>-</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needs help in eating.</a:t>
            </a:r>
          </a:p>
          <a:p>
            <a:r>
              <a:rPr lang="en-US" sz="1000" dirty="0">
                <a:latin typeface="Cavolini" panose="03000502040302020204" pitchFamily="66" charset="0"/>
                <a:cs typeface="Cavolini" panose="03000502040302020204" pitchFamily="66" charset="0"/>
              </a:rPr>
              <a:t>-I assume I would be told if there were any concerns but as a parent I have no way of knowing where my child is at in terms of development against the seven areas in the EYFS.</a:t>
            </a:r>
          </a:p>
          <a:p>
            <a:r>
              <a:rPr lang="en-US" sz="1000" dirty="0">
                <a:latin typeface="Cavolini" panose="03000502040302020204" pitchFamily="66" charset="0"/>
                <a:cs typeface="Cavolini" panose="03000502040302020204" pitchFamily="66" charset="0"/>
              </a:rPr>
              <a:t>-Nothing he is well supported.</a:t>
            </a:r>
          </a:p>
          <a:p>
            <a:r>
              <a:rPr lang="en-US" sz="1000" dirty="0">
                <a:latin typeface="Cavolini" panose="03000502040302020204" pitchFamily="66" charset="0"/>
                <a:cs typeface="Cavolini" panose="03000502040302020204" pitchFamily="66" charset="0"/>
              </a:rPr>
              <a:t>-Nothing comes to mind. We are really pleased with how you have helped </a:t>
            </a:r>
            <a:r>
              <a:rPr lang="en-US" sz="1000" dirty="0" err="1">
                <a:latin typeface="Cavolini" panose="03000502040302020204" pitchFamily="66" charset="0"/>
                <a:cs typeface="Cavolini" panose="03000502040302020204" pitchFamily="66" charset="0"/>
              </a:rPr>
              <a:t>xxxxx</a:t>
            </a:r>
            <a:r>
              <a:rPr lang="en-US" sz="1000" dirty="0">
                <a:latin typeface="Cavolini" panose="03000502040302020204" pitchFamily="66" charset="0"/>
                <a:cs typeface="Cavolini" panose="03000502040302020204" pitchFamily="66" charset="0"/>
              </a:rPr>
              <a:t> and it show that you are taking good care of him.</a:t>
            </a:r>
            <a:endParaRPr lang="en-GB" sz="10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p>
        </p:txBody>
      </p:sp>
    </p:spTree>
    <p:extLst>
      <p:ext uri="{BB962C8B-B14F-4D97-AF65-F5344CB8AC3E}">
        <p14:creationId xmlns:p14="http://schemas.microsoft.com/office/powerpoint/2010/main" val="232569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10FC0-E322-91FB-452F-51FDD1BAB9E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379A8B-E924-C299-890A-09F0068F9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29" y="5782010"/>
            <a:ext cx="4561114" cy="21074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56D44B44-A9F1-0828-5FA0-F7E9DF7A6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533" y="232609"/>
            <a:ext cx="4290354" cy="199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0C569D-4B0C-994C-AACF-FA34C135BFE3}"/>
              </a:ext>
            </a:extLst>
          </p:cNvPr>
          <p:cNvSpPr txBox="1"/>
          <p:nvPr/>
        </p:nvSpPr>
        <p:spPr>
          <a:xfrm>
            <a:off x="0" y="2003300"/>
            <a:ext cx="6858000" cy="7355860"/>
          </a:xfrm>
          <a:prstGeom prst="rect">
            <a:avLst/>
          </a:prstGeom>
          <a:noFill/>
        </p:spPr>
        <p:txBody>
          <a:bodyPr wrap="square">
            <a:spAutoFit/>
          </a:bodyPr>
          <a:lstStyle/>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-Again, we haven’t required any support so I can’t answer this really.</a:t>
            </a:r>
          </a:p>
          <a:p>
            <a:r>
              <a:rPr lang="en-GB" sz="1000" dirty="0">
                <a:latin typeface="Cavolini" panose="03000502040302020204" pitchFamily="66" charset="0"/>
                <a:cs typeface="Cavolini" panose="03000502040302020204" pitchFamily="66" charset="0"/>
              </a:rPr>
              <a:t>-Yes I do and it’s lovely that staff care to ask about my current housing situation.</a:t>
            </a:r>
          </a:p>
          <a:p>
            <a:r>
              <a:rPr lang="en-GB" sz="1000" dirty="0">
                <a:latin typeface="Cavolini" panose="03000502040302020204" pitchFamily="66" charset="0"/>
                <a:cs typeface="Cavolini" panose="03000502040302020204" pitchFamily="66" charset="0"/>
              </a:rPr>
              <a:t>-Yes definitely lots more communication and help put in place now.</a:t>
            </a:r>
          </a:p>
          <a:p>
            <a:r>
              <a:rPr lang="en-GB" sz="1000" dirty="0">
                <a:latin typeface="Cavolini" panose="03000502040302020204" pitchFamily="66" charset="0"/>
                <a:cs typeface="Cavolini" panose="03000502040302020204" pitchFamily="66" charset="0"/>
              </a:rPr>
              <a:t>-100%</a:t>
            </a:r>
          </a:p>
          <a:p>
            <a:r>
              <a:rPr lang="en-GB" sz="1000" dirty="0">
                <a:latin typeface="Cavolini" panose="03000502040302020204" pitchFamily="66" charset="0"/>
                <a:cs typeface="Cavolini" panose="03000502040302020204" pitchFamily="66" charset="0"/>
              </a:rPr>
              <a:t>-Yes, good communication at the start and end of each session, as well as on the email.</a:t>
            </a:r>
          </a:p>
          <a:p>
            <a:r>
              <a:rPr lang="en-GB" sz="1000" dirty="0">
                <a:latin typeface="Cavolini" panose="03000502040302020204" pitchFamily="66" charset="0"/>
                <a:cs typeface="Cavolini" panose="03000502040302020204" pitchFamily="66" charset="0"/>
              </a:rPr>
              <a:t>-Yes although I would like more individual feedback in terms of how he is getting on as seeing him on sports day, I saw a different side to him when he was interacting with other children.</a:t>
            </a:r>
          </a:p>
          <a:p>
            <a:r>
              <a:rPr lang="en-GB" sz="1000" dirty="0">
                <a:latin typeface="Cavolini" panose="03000502040302020204" pitchFamily="66" charset="0"/>
                <a:cs typeface="Cavolini" panose="03000502040302020204" pitchFamily="66" charset="0"/>
              </a:rPr>
              <a:t>-100%</a:t>
            </a:r>
          </a:p>
          <a:p>
            <a:r>
              <a:rPr lang="en-GB" sz="1000" dirty="0">
                <a:latin typeface="Cavolini" panose="03000502040302020204" pitchFamily="66" charset="0"/>
                <a:cs typeface="Cavolini" panose="03000502040302020204" pitchFamily="66" charset="0"/>
              </a:rPr>
              <a:t>-As above, Zanabella has gone above and beyond with supporting us, she’s reassured us we chose the right preschool.</a:t>
            </a:r>
          </a:p>
          <a:p>
            <a:r>
              <a:rPr lang="en-GB" sz="1000" dirty="0">
                <a:latin typeface="Cavolini" panose="03000502040302020204" pitchFamily="66" charset="0"/>
                <a:cs typeface="Cavolini" panose="03000502040302020204" pitchFamily="66" charset="0"/>
              </a:rPr>
              <a:t>-Don’t get interaction just hello and goodbye, no update of our child face to face unless tapestry is the only communication.</a:t>
            </a:r>
          </a:p>
          <a:p>
            <a:r>
              <a:rPr lang="en-GB" sz="1000" dirty="0">
                <a:latin typeface="Cavolini" panose="03000502040302020204" pitchFamily="66" charset="0"/>
                <a:cs typeface="Cavolini" panose="03000502040302020204" pitchFamily="66" charset="0"/>
              </a:rPr>
              <a:t>-Yes, I had a few weeks where I thought I could have been supported but that’s my fault for not asking for help. I now feel very supported as a parent and feel confident talking to Zanabella.</a:t>
            </a:r>
          </a:p>
          <a:p>
            <a:r>
              <a:rPr lang="en-GB" sz="1000" dirty="0">
                <a:latin typeface="Cavolini" panose="03000502040302020204" pitchFamily="66" charset="0"/>
                <a:cs typeface="Cavolini" panose="03000502040302020204" pitchFamily="66" charset="0"/>
              </a:rPr>
              <a:t>-Absolutely yes.</a:t>
            </a:r>
          </a:p>
          <a:p>
            <a:r>
              <a:rPr lang="en-GB" sz="1000" dirty="0">
                <a:latin typeface="Cavolini" panose="03000502040302020204" pitchFamily="66" charset="0"/>
                <a:cs typeface="Cavolini" panose="03000502040302020204" pitchFamily="66" charset="0"/>
              </a:rPr>
              <a:t>-Some of the time.</a:t>
            </a:r>
          </a:p>
          <a:p>
            <a:r>
              <a:rPr lang="en-GB" sz="1000" dirty="0">
                <a:latin typeface="Cavolini" panose="03000502040302020204" pitchFamily="66" charset="0"/>
                <a:cs typeface="Cavolini" panose="03000502040302020204" pitchFamily="66" charset="0"/>
              </a:rPr>
              <a:t>-Mostly.</a:t>
            </a:r>
          </a:p>
          <a:p>
            <a:r>
              <a:rPr lang="en-GB" sz="1000" dirty="0">
                <a:latin typeface="Cavolini" panose="03000502040302020204" pitchFamily="66" charset="0"/>
                <a:cs typeface="Cavolini" panose="03000502040302020204" pitchFamily="66" charset="0"/>
              </a:rPr>
              <a:t>-Yes the catch ups at pick up, tapestry updates, suggestions when asked by email etc – it all makes us feel supported.</a:t>
            </a:r>
          </a:p>
          <a:p>
            <a:endParaRPr lang="en-GB" sz="1200"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5: What could we / would you like us to do to support you more?</a:t>
            </a: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-Maybe more Tapestry updates.</a:t>
            </a:r>
          </a:p>
          <a:p>
            <a:r>
              <a:rPr lang="en-GB" sz="1000" dirty="0">
                <a:latin typeface="Cavolini" panose="03000502040302020204" pitchFamily="66" charset="0"/>
                <a:cs typeface="Cavolini" panose="03000502040302020204" pitchFamily="66" charset="0"/>
              </a:rPr>
              <a:t>-Help to encourage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to finish her food.</a:t>
            </a:r>
          </a:p>
          <a:p>
            <a:r>
              <a:rPr lang="en-GB" sz="1000" dirty="0">
                <a:latin typeface="Cavolini" panose="03000502040302020204" pitchFamily="66" charset="0"/>
                <a:cs typeface="Cavolini" panose="03000502040302020204" pitchFamily="66" charset="0"/>
              </a:rPr>
              <a:t>-Communicate any concerns with the parents regarding their child.</a:t>
            </a:r>
          </a:p>
          <a:p>
            <a:r>
              <a:rPr lang="en-GB" sz="1000" dirty="0">
                <a:latin typeface="Cavolini" panose="03000502040302020204" pitchFamily="66" charset="0"/>
                <a:cs typeface="Cavolini" panose="03000502040302020204" pitchFamily="66" charset="0"/>
              </a:rPr>
              <a:t>-At the moment I feel very well supported.</a:t>
            </a:r>
          </a:p>
          <a:p>
            <a:r>
              <a:rPr lang="en-GB" sz="1000" dirty="0">
                <a:latin typeface="Cavolini" panose="03000502040302020204" pitchFamily="66" charset="0"/>
                <a:cs typeface="Cavolini" panose="03000502040302020204" pitchFamily="66" charset="0"/>
              </a:rPr>
              <a:t>-Maybe more interactions with the parents? Every 3 months giving updates on our kids development etc.</a:t>
            </a:r>
          </a:p>
          <a:p>
            <a:r>
              <a:rPr lang="en-GB" sz="1000" dirty="0">
                <a:latin typeface="Cavolini" panose="03000502040302020204" pitchFamily="66" charset="0"/>
                <a:cs typeface="Cavolini" panose="03000502040302020204" pitchFamily="66" charset="0"/>
              </a:rPr>
              <a:t>-Nothing, your fab.</a:t>
            </a:r>
          </a:p>
        </p:txBody>
      </p:sp>
      <p:sp>
        <p:nvSpPr>
          <p:cNvPr id="3" name="TextBox 2">
            <a:extLst>
              <a:ext uri="{FF2B5EF4-FFF2-40B4-BE49-F238E27FC236}">
                <a16:creationId xmlns:a16="http://schemas.microsoft.com/office/drawing/2014/main" id="{223525CF-DD5B-BF03-86BC-652A6C7C3AB9}"/>
              </a:ext>
            </a:extLst>
          </p:cNvPr>
          <p:cNvSpPr txBox="1"/>
          <p:nvPr/>
        </p:nvSpPr>
        <p:spPr>
          <a:xfrm>
            <a:off x="0" y="95935"/>
            <a:ext cx="6858000" cy="307777"/>
          </a:xfrm>
          <a:prstGeom prst="rect">
            <a:avLst/>
          </a:prstGeom>
          <a:noFill/>
        </p:spPr>
        <p:txBody>
          <a:bodyPr wrap="square">
            <a:spAutoFit/>
          </a:bodyPr>
          <a:lstStyle/>
          <a:p>
            <a:r>
              <a:rPr lang="en-GB" sz="1400" b="1" dirty="0">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4: Do you feel supported as parents / carers?</a:t>
            </a:r>
            <a:endParaRPr lang="en-GB" sz="14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70194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98B26-DC5C-C6D0-937B-A26A6F473FCE}"/>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0F5DED78-BA4D-6759-ED4E-3E6A8134B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3904733"/>
            <a:ext cx="4754336" cy="2207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A3A89A-0BE4-F19D-7E97-BF3209A02FE1}"/>
              </a:ext>
            </a:extLst>
          </p:cNvPr>
          <p:cNvSpPr txBox="1"/>
          <p:nvPr/>
        </p:nvSpPr>
        <p:spPr>
          <a:xfrm>
            <a:off x="0" y="0"/>
            <a:ext cx="6858000" cy="9818072"/>
          </a:xfrm>
          <a:prstGeom prst="rect">
            <a:avLst/>
          </a:prstGeom>
          <a:noFill/>
        </p:spPr>
        <p:txBody>
          <a:bodyPr wrap="square">
            <a:spAutoFit/>
          </a:bodyPr>
          <a:lstStyle/>
          <a:p>
            <a:r>
              <a:rPr lang="en-GB" sz="1000" dirty="0">
                <a:latin typeface="Cavolini" panose="03000502040302020204" pitchFamily="66" charset="0"/>
                <a:cs typeface="Cavolini" panose="03000502040302020204" pitchFamily="66" charset="0"/>
              </a:rPr>
              <a:t>-Maybe a daily overview of what he has been doing.</a:t>
            </a:r>
          </a:p>
          <a:p>
            <a:r>
              <a:rPr lang="en-GB" sz="1000" dirty="0">
                <a:latin typeface="Cavolini" panose="03000502040302020204" pitchFamily="66" charset="0"/>
                <a:cs typeface="Cavolini" panose="03000502040302020204" pitchFamily="66" charset="0"/>
              </a:rPr>
              <a:t>-Verbal feedback. An end of term meeting maybe face to face or telephone.</a:t>
            </a:r>
          </a:p>
          <a:p>
            <a:r>
              <a:rPr lang="en-GB" sz="1000" dirty="0">
                <a:latin typeface="Cavolini" panose="03000502040302020204" pitchFamily="66" charset="0"/>
                <a:cs typeface="Cavolini" panose="03000502040302020204" pitchFamily="66" charset="0"/>
              </a:rPr>
              <a:t>-Nothing, you have always go above and beyond with help.</a:t>
            </a:r>
          </a:p>
          <a:p>
            <a:r>
              <a:rPr lang="en-GB" sz="1000" dirty="0">
                <a:latin typeface="Cavolini" panose="03000502040302020204" pitchFamily="66" charset="0"/>
                <a:cs typeface="Cavolini" panose="03000502040302020204" pitchFamily="66" charset="0"/>
              </a:rPr>
              <a:t>-It would be good to hear some feedback about how the children are getting on at preschool. The Tapestry entries are great but they don’t tell me if the children are happy, getting along, making friends etc. Will we receive an end of term report?</a:t>
            </a:r>
          </a:p>
          <a:p>
            <a:r>
              <a:rPr lang="en-GB" sz="1000" dirty="0">
                <a:latin typeface="Cavolini" panose="03000502040302020204" pitchFamily="66" charset="0"/>
                <a:cs typeface="Cavolini" panose="03000502040302020204" pitchFamily="66" charset="0"/>
              </a:rPr>
              <a:t>-Keep doing what you are doing.</a:t>
            </a:r>
          </a:p>
          <a:p>
            <a:r>
              <a:rPr lang="en-GB" sz="1000" dirty="0">
                <a:latin typeface="Cavolini" panose="03000502040302020204" pitchFamily="66" charset="0"/>
                <a:cs typeface="Cavolini" panose="03000502040302020204" pitchFamily="66" charset="0"/>
              </a:rPr>
              <a:t>-Nothing, I feel us parents are also fully supported in every area.</a:t>
            </a:r>
          </a:p>
          <a:p>
            <a:r>
              <a:rPr lang="en-GB" sz="1000" dirty="0">
                <a:latin typeface="Cavolini" panose="03000502040302020204" pitchFamily="66" charset="0"/>
                <a:cs typeface="Cavolini" panose="03000502040302020204" pitchFamily="66" charset="0"/>
              </a:rPr>
              <a:t>-For me personally I don’t feel you could do any more.</a:t>
            </a:r>
          </a:p>
          <a:p>
            <a:r>
              <a:rPr lang="en-GB" sz="1000" dirty="0">
                <a:latin typeface="Cavolini" panose="03000502040302020204" pitchFamily="66" charset="0"/>
                <a:cs typeface="Cavolini" panose="03000502040302020204" pitchFamily="66" charset="0"/>
              </a:rPr>
              <a:t>-I can’t think of anything.</a:t>
            </a:r>
          </a:p>
          <a:p>
            <a:r>
              <a:rPr lang="en-GB" sz="1000" dirty="0">
                <a:latin typeface="Cavolini" panose="03000502040302020204" pitchFamily="66" charset="0"/>
                <a:cs typeface="Cavolini" panose="03000502040302020204" pitchFamily="66" charset="0"/>
              </a:rPr>
              <a:t>-Satisfied.</a:t>
            </a:r>
          </a:p>
          <a:p>
            <a:r>
              <a:rPr lang="en-GB" sz="1000" dirty="0">
                <a:latin typeface="Cavolini" panose="03000502040302020204" pitchFamily="66" charset="0"/>
                <a:cs typeface="Cavolini" panose="03000502040302020204" pitchFamily="66" charset="0"/>
              </a:rPr>
              <a:t>-Hard to say as it is mostly grandparents that drop off so I do not get to see staff as much but that is on us not preschool.</a:t>
            </a:r>
          </a:p>
          <a:p>
            <a:r>
              <a:rPr lang="en-GB" sz="1000" dirty="0">
                <a:latin typeface="Cavolini" panose="03000502040302020204" pitchFamily="66" charset="0"/>
                <a:cs typeface="Cavolini" panose="03000502040302020204" pitchFamily="66" charset="0"/>
              </a:rPr>
              <a:t>-Nothing</a:t>
            </a:r>
          </a:p>
          <a:p>
            <a:r>
              <a:rPr lang="en-GB" sz="1000" dirty="0">
                <a:latin typeface="Cavolini" panose="03000502040302020204" pitchFamily="66" charset="0"/>
                <a:cs typeface="Cavolini" panose="03000502040302020204" pitchFamily="66" charset="0"/>
              </a:rPr>
              <a:t>-Can’t think of anything.</a:t>
            </a:r>
          </a:p>
          <a:p>
            <a:endParaRPr lang="en-GB" sz="1200" dirty="0">
              <a:latin typeface="Cavolini" panose="03000502040302020204" pitchFamily="66" charset="0"/>
              <a:cs typeface="Cavolini" panose="03000502040302020204" pitchFamily="66" charset="0"/>
            </a:endParaRPr>
          </a:p>
          <a:p>
            <a:r>
              <a:rPr lang="en-GB" sz="1400" b="1" dirty="0">
                <a:latin typeface="Cavolini" panose="03000502040302020204" pitchFamily="66" charset="0"/>
                <a:cs typeface="Cavolini" panose="03000502040302020204" pitchFamily="66" charset="0"/>
              </a:rPr>
              <a:t>6: Do you feel referrals have been made or suggested in a timely and appropriate manner?</a:t>
            </a:r>
          </a:p>
          <a:p>
            <a:endParaRPr lang="en-GB" sz="14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-Definitely.</a:t>
            </a:r>
          </a:p>
          <a:p>
            <a:r>
              <a:rPr lang="en-GB" sz="1000" dirty="0">
                <a:latin typeface="Cavolini" panose="03000502040302020204" pitchFamily="66" charset="0"/>
                <a:cs typeface="Cavolini" panose="03000502040302020204" pitchFamily="66" charset="0"/>
              </a:rPr>
              <a:t>-Yes definitely since new management.</a:t>
            </a:r>
          </a:p>
          <a:p>
            <a:endParaRPr lang="en-GB" sz="1400" dirty="0">
              <a:latin typeface="Cavolini" panose="03000502040302020204" pitchFamily="66" charset="0"/>
              <a:cs typeface="Cavolini" panose="03000502040302020204" pitchFamily="66" charset="0"/>
            </a:endParaRPr>
          </a:p>
          <a:p>
            <a:r>
              <a:rPr lang="en-GB" sz="1400" b="1" dirty="0">
                <a:latin typeface="Cavolini" panose="03000502040302020204" pitchFamily="66" charset="0"/>
                <a:cs typeface="Cavolini" panose="03000502040302020204" pitchFamily="66" charset="0"/>
              </a:rPr>
              <a:t>7: How do you find Tapestry?</a:t>
            </a:r>
          </a:p>
          <a:p>
            <a:endParaRPr lang="en-GB" sz="1400" b="1" dirty="0">
              <a:latin typeface="Cavolini" panose="03000502040302020204" pitchFamily="66" charset="0"/>
              <a:cs typeface="Cavolini" panose="03000502040302020204" pitchFamily="66" charset="0"/>
            </a:endParaRPr>
          </a:p>
          <a:p>
            <a:r>
              <a:rPr lang="en-GB" sz="1400" dirty="0">
                <a:latin typeface="Cavolini" panose="03000502040302020204" pitchFamily="66" charset="0"/>
                <a:cs typeface="Cavolini" panose="03000502040302020204" pitchFamily="66" charset="0"/>
              </a:rPr>
              <a:t>  </a:t>
            </a:r>
          </a:p>
          <a:p>
            <a:endParaRPr lang="en-GB" sz="1400" dirty="0">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-I really enjoy Tapestry and receive daily updates on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day. It gives me reassurance and shows all the activities she gets up too.</a:t>
            </a:r>
          </a:p>
          <a:p>
            <a:r>
              <a:rPr lang="en-GB" sz="1000" dirty="0">
                <a:latin typeface="Cavolini" panose="03000502040302020204" pitchFamily="66" charset="0"/>
                <a:cs typeface="Cavolini" panose="03000502040302020204" pitchFamily="66" charset="0"/>
              </a:rPr>
              <a:t>-Love it. I feel we get lots of pics and comments.</a:t>
            </a:r>
          </a:p>
          <a:p>
            <a:r>
              <a:rPr lang="en-GB" sz="1000" dirty="0">
                <a:latin typeface="Cavolini" panose="03000502040302020204" pitchFamily="66" charset="0"/>
                <a:cs typeface="Cavolini" panose="03000502040302020204" pitchFamily="66" charset="0"/>
              </a:rPr>
              <a:t>-It’s fantastic to see what the children get up to.</a:t>
            </a:r>
          </a:p>
          <a:p>
            <a:r>
              <a:rPr lang="en-GB" sz="1000" dirty="0">
                <a:latin typeface="Cavolini" panose="03000502040302020204" pitchFamily="66" charset="0"/>
                <a:cs typeface="Cavolini" panose="03000502040302020204" pitchFamily="66" charset="0"/>
              </a:rPr>
              <a:t>-Really good although I would have loved more updates daily.</a:t>
            </a:r>
          </a:p>
          <a:p>
            <a:r>
              <a:rPr lang="en-GB" sz="1000" dirty="0">
                <a:latin typeface="Cavolini" panose="03000502040302020204" pitchFamily="66" charset="0"/>
                <a:cs typeface="Cavolini" panose="03000502040302020204" pitchFamily="66" charset="0"/>
              </a:rPr>
              <a:t>-Helpful and memorable.</a:t>
            </a:r>
          </a:p>
          <a:p>
            <a:r>
              <a:rPr lang="en-GB" sz="1000" dirty="0">
                <a:latin typeface="Cavolini" panose="03000502040302020204" pitchFamily="66" charset="0"/>
                <a:cs typeface="Cavolini" panose="03000502040302020204" pitchFamily="66" charset="0"/>
              </a:rPr>
              <a:t>-Hit and Miss, sometimes it’s a bit quiet then other weeks we get lots through.</a:t>
            </a:r>
          </a:p>
          <a:p>
            <a:r>
              <a:rPr lang="en-GB" sz="1000" dirty="0">
                <a:latin typeface="Cavolini" panose="03000502040302020204" pitchFamily="66" charset="0"/>
                <a:cs typeface="Cavolini" panose="03000502040302020204" pitchFamily="66" charset="0"/>
              </a:rPr>
              <a:t>-Great and easy to use.</a:t>
            </a:r>
          </a:p>
          <a:p>
            <a:r>
              <a:rPr lang="en-GB" sz="1000" dirty="0">
                <a:latin typeface="Cavolini" panose="03000502040302020204" pitchFamily="66" charset="0"/>
                <a:cs typeface="Cavolini" panose="03000502040302020204" pitchFamily="66" charset="0"/>
              </a:rPr>
              <a:t>-Love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-I love Tapestry as I can talk to the boys about what they have done because usually they forget when they get home.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-Good however it can be quite annoying when it doesn’t recognise my password every other week.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-Great but maybe have more 1:1 on there instead of groups.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-Very good / photos updates daily.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-It’s great! I love seeing what they have been up to an the different things they are learning.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-We love seeing all the pictures and videos, it’s nice to see how he acts within groups too.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-I like Tapestry but my preference would be to just see pictures of my child only.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volini" panose="03000502040302020204" pitchFamily="66" charset="0"/>
                <a:cs typeface="Cavolini" panose="03000502040302020204" pitchFamily="66" charset="0"/>
              </a:rPr>
              <a:t>-Fine – clarity over when to use Tapestry versus email would be helpful though.</a:t>
            </a:r>
            <a:endParaRPr kumimoji="0" lang="en-GB" sz="1000" b="0"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78414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0EEF-A362-2CB1-23D8-CFA179B2C04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13E267F-0CBB-192C-2F2E-6C0349D77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01" y="2581957"/>
            <a:ext cx="5226053" cy="2426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484DF0-4FDC-2647-C380-45F3E85E4B3F}"/>
              </a:ext>
            </a:extLst>
          </p:cNvPr>
          <p:cNvSpPr txBox="1"/>
          <p:nvPr/>
        </p:nvSpPr>
        <p:spPr>
          <a:xfrm>
            <a:off x="0" y="198888"/>
            <a:ext cx="6858000" cy="8956298"/>
          </a:xfrm>
          <a:prstGeom prst="rect">
            <a:avLst/>
          </a:prstGeom>
          <a:noFill/>
        </p:spPr>
        <p:txBody>
          <a:bodyPr wrap="square">
            <a:spAutoFit/>
          </a:bodyPr>
          <a:lstStyle/>
          <a:p>
            <a:r>
              <a:rPr lang="en-GB" sz="1000" dirty="0">
                <a:latin typeface="Cavolini" panose="03000502040302020204" pitchFamily="66" charset="0"/>
                <a:cs typeface="Cavolini" panose="03000502040302020204" pitchFamily="66" charset="0"/>
              </a:rPr>
              <a:t>-Good, easy to use. Would be good to have comments returned if we make a comment.</a:t>
            </a:r>
          </a:p>
          <a:p>
            <a:r>
              <a:rPr lang="en-GB" sz="1000" dirty="0">
                <a:latin typeface="Cavolini" panose="03000502040302020204" pitchFamily="66" charset="0"/>
                <a:cs typeface="Cavolini" panose="03000502040302020204" pitchFamily="66" charset="0"/>
              </a:rPr>
              <a:t>-Very easy to use, Its lovely to be able to access my </a:t>
            </a:r>
            <a:r>
              <a:rPr lang="en-GB" sz="1000" dirty="0" err="1">
                <a:latin typeface="Cavolini" panose="03000502040302020204" pitchFamily="66" charset="0"/>
                <a:cs typeface="Cavolini" panose="03000502040302020204" pitchFamily="66" charset="0"/>
              </a:rPr>
              <a:t>childs</a:t>
            </a:r>
            <a:r>
              <a:rPr lang="en-GB" sz="1000" dirty="0">
                <a:latin typeface="Cavolini" panose="03000502040302020204" pitchFamily="66" charset="0"/>
                <a:cs typeface="Cavolini" panose="03000502040302020204" pitchFamily="66" charset="0"/>
              </a:rPr>
              <a:t> observations as they are uploaded instead of having to wait in some settings for parents evenings / updates on progress.</a:t>
            </a:r>
          </a:p>
          <a:p>
            <a:r>
              <a:rPr lang="en-GB" sz="1000" dirty="0">
                <a:latin typeface="Cavolini" panose="03000502040302020204" pitchFamily="66" charset="0"/>
                <a:cs typeface="Cavolini" panose="03000502040302020204" pitchFamily="66" charset="0"/>
              </a:rPr>
              <a:t>-Brilliant.</a:t>
            </a:r>
          </a:p>
          <a:p>
            <a:r>
              <a:rPr lang="en-GB" sz="1000" dirty="0">
                <a:latin typeface="Cavolini" panose="03000502040302020204" pitchFamily="66" charset="0"/>
                <a:cs typeface="Cavolini" panose="03000502040302020204" pitchFamily="66" charset="0"/>
              </a:rPr>
              <a:t>-I love Tapestry, I love seeing what he gets up to whilst he’s there</a:t>
            </a:r>
          </a:p>
          <a:p>
            <a:r>
              <a:rPr lang="en-GB" sz="1000" dirty="0">
                <a:latin typeface="Cavolini" panose="03000502040302020204" pitchFamily="66" charset="0"/>
                <a:cs typeface="Cavolini" panose="03000502040302020204" pitchFamily="66" charset="0"/>
              </a:rPr>
              <a:t>-Very good.</a:t>
            </a:r>
          </a:p>
          <a:p>
            <a:r>
              <a:rPr lang="en-GB" sz="1000" dirty="0">
                <a:latin typeface="Cavolini" panose="03000502040302020204" pitchFamily="66" charset="0"/>
                <a:cs typeface="Cavolini" panose="03000502040302020204" pitchFamily="66" charset="0"/>
              </a:rPr>
              <a:t>-Easy to use.</a:t>
            </a:r>
          </a:p>
          <a:p>
            <a:r>
              <a:rPr lang="en-GB" sz="1000" dirty="0">
                <a:latin typeface="Cavolini" panose="03000502040302020204" pitchFamily="66" charset="0"/>
                <a:cs typeface="Cavolini" panose="03000502040302020204" pitchFamily="66" charset="0"/>
              </a:rPr>
              <a:t>-Very good</a:t>
            </a:r>
          </a:p>
          <a:p>
            <a:r>
              <a:rPr lang="en-GB" sz="1000" dirty="0">
                <a:latin typeface="Cavolini" panose="03000502040302020204" pitchFamily="66" charset="0"/>
                <a:cs typeface="Cavolini" panose="03000502040302020204" pitchFamily="66" charset="0"/>
              </a:rPr>
              <a:t>-Great, more regularly updated.</a:t>
            </a: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endParaRPr lang="en-GB" sz="1400" b="1" dirty="0">
              <a:latin typeface="Cavolini" panose="03000502040302020204" pitchFamily="66" charset="0"/>
              <a:cs typeface="Cavolini" panose="03000502040302020204" pitchFamily="66" charset="0"/>
            </a:endParaRPr>
          </a:p>
          <a:p>
            <a:r>
              <a:rPr lang="en-GB" sz="1400" b="1" dirty="0">
                <a:latin typeface="Cavolini" panose="03000502040302020204" pitchFamily="66" charset="0"/>
                <a:cs typeface="Cavolini" panose="03000502040302020204" pitchFamily="66" charset="0"/>
              </a:rPr>
              <a:t>8: How often do you go on? and do you comment or like? If not what could we do to gain your interaction?</a:t>
            </a:r>
            <a:endParaRPr lang="en-GB" sz="14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-I like and occasionally comment. And upload pics from outside preschool if I remember.</a:t>
            </a:r>
          </a:p>
          <a:p>
            <a:r>
              <a:rPr lang="en-GB" sz="1000" dirty="0">
                <a:latin typeface="Cavolini" panose="03000502040302020204" pitchFamily="66" charset="0"/>
                <a:cs typeface="Cavolini" panose="03000502040302020204" pitchFamily="66" charset="0"/>
              </a:rPr>
              <a:t>-Me not so much but his nanny looks regularly as does mum.</a:t>
            </a:r>
          </a:p>
          <a:p>
            <a:r>
              <a:rPr lang="en-GB" sz="1000" dirty="0">
                <a:latin typeface="Cavolini" panose="03000502040302020204" pitchFamily="66" charset="0"/>
                <a:cs typeface="Cavolini" panose="03000502040302020204" pitchFamily="66" charset="0"/>
              </a:rPr>
              <a:t>-Everyday of attendance as observations of </a:t>
            </a:r>
            <a:r>
              <a:rPr lang="en-GB" sz="1000" dirty="0" err="1">
                <a:latin typeface="Cavolini" panose="03000502040302020204" pitchFamily="66" charset="0"/>
                <a:cs typeface="Cavolini" panose="03000502040302020204" pitchFamily="66" charset="0"/>
              </a:rPr>
              <a:t>xxxxxx</a:t>
            </a:r>
            <a:r>
              <a:rPr lang="en-GB" sz="1000" dirty="0">
                <a:latin typeface="Cavolini" panose="03000502040302020204" pitchFamily="66" charset="0"/>
                <a:cs typeface="Cavolini" panose="03000502040302020204" pitchFamily="66" charset="0"/>
              </a:rPr>
              <a:t> are posted frequently.</a:t>
            </a:r>
          </a:p>
          <a:p>
            <a:r>
              <a:rPr lang="en-GB" sz="1000" dirty="0">
                <a:latin typeface="Cavolini" panose="03000502040302020204" pitchFamily="66" charset="0"/>
                <a:cs typeface="Cavolini" panose="03000502040302020204" pitchFamily="66" charset="0"/>
              </a:rPr>
              <a:t>-I look at every entry and like them to show that I have seen them. I do not always comment as I don’t feel the need to.</a:t>
            </a:r>
          </a:p>
          <a:p>
            <a:r>
              <a:rPr lang="en-GB" sz="1000" dirty="0">
                <a:latin typeface="Cavolini" panose="03000502040302020204" pitchFamily="66" charset="0"/>
                <a:cs typeface="Cavolini" panose="03000502040302020204" pitchFamily="66" charset="0"/>
              </a:rPr>
              <a:t>-Everytime there is a post and I comment and like most things.</a:t>
            </a:r>
          </a:p>
          <a:p>
            <a:r>
              <a:rPr lang="en-GB" sz="1000" dirty="0">
                <a:latin typeface="Cavolini" panose="03000502040302020204" pitchFamily="66" charset="0"/>
                <a:cs typeface="Cavolini" panose="03000502040302020204" pitchFamily="66" charset="0"/>
              </a:rPr>
              <a:t>-I go in when I receive a message but don’t comment.</a:t>
            </a:r>
          </a:p>
          <a:p>
            <a:r>
              <a:rPr lang="en-GB" sz="1000" dirty="0">
                <a:latin typeface="Cavolini" panose="03000502040302020204" pitchFamily="66" charset="0"/>
                <a:cs typeface="Cavolini" panose="03000502040302020204" pitchFamily="66" charset="0"/>
              </a:rPr>
              <a:t>-Whenever I get an alert to something being put on.</a:t>
            </a:r>
          </a:p>
          <a:p>
            <a:r>
              <a:rPr lang="en-GB" sz="1000" dirty="0">
                <a:latin typeface="Cavolini" panose="03000502040302020204" pitchFamily="66" charset="0"/>
                <a:cs typeface="Cavolini" panose="03000502040302020204" pitchFamily="66" charset="0"/>
              </a:rPr>
              <a:t>-Whenever I get a notification, but don’t always comment or tick but try too.</a:t>
            </a:r>
          </a:p>
          <a:p>
            <a:r>
              <a:rPr lang="en-GB" sz="1000" dirty="0">
                <a:latin typeface="Cavolini" panose="03000502040302020204" pitchFamily="66" charset="0"/>
                <a:cs typeface="Cavolini" panose="03000502040302020204" pitchFamily="66" charset="0"/>
              </a:rPr>
              <a:t>-whenever a email is alerted to say an upload has been made.</a:t>
            </a:r>
          </a:p>
          <a:p>
            <a:r>
              <a:rPr lang="en-GB" sz="1000" dirty="0">
                <a:latin typeface="Cavolini" panose="03000502040302020204" pitchFamily="66" charset="0"/>
                <a:cs typeface="Cavolini" panose="03000502040302020204" pitchFamily="66" charset="0"/>
              </a:rPr>
              <a:t>-When something is uploaded.</a:t>
            </a:r>
          </a:p>
          <a:p>
            <a:r>
              <a:rPr lang="en-GB" sz="1000" dirty="0">
                <a:latin typeface="Cavolini" panose="03000502040302020204" pitchFamily="66" charset="0"/>
                <a:cs typeface="Cavolini" panose="03000502040302020204" pitchFamily="66" charset="0"/>
              </a:rPr>
              <a:t>-Every notification I get I try to get on.</a:t>
            </a:r>
          </a:p>
          <a:p>
            <a:r>
              <a:rPr lang="en-GB" sz="1000" dirty="0">
                <a:latin typeface="Cavolini" panose="03000502040302020204" pitchFamily="66" charset="0"/>
                <a:cs typeface="Cavolini" panose="03000502040302020204" pitchFamily="66" charset="0"/>
              </a:rPr>
              <a:t>-I go on everyday to see if anything gets put up and I like every post.</a:t>
            </a:r>
          </a:p>
          <a:p>
            <a:r>
              <a:rPr lang="en-GB" sz="1000" dirty="0">
                <a:latin typeface="Cavolini" panose="03000502040302020204" pitchFamily="66" charset="0"/>
                <a:cs typeface="Cavolini" panose="03000502040302020204" pitchFamily="66" charset="0"/>
              </a:rPr>
              <a:t>-Everytime something is posted.</a:t>
            </a:r>
          </a:p>
          <a:p>
            <a:r>
              <a:rPr lang="en-GB" sz="1000" dirty="0">
                <a:latin typeface="Cavolini" panose="03000502040302020204" pitchFamily="66" charset="0"/>
                <a:cs typeface="Cavolini" panose="03000502040302020204" pitchFamily="66" charset="0"/>
              </a:rPr>
              <a:t>-Everyday she is in preschool.</a:t>
            </a:r>
          </a:p>
          <a:p>
            <a:r>
              <a:rPr lang="en-GB" sz="1000" dirty="0">
                <a:latin typeface="Cavolini" panose="03000502040302020204" pitchFamily="66" charset="0"/>
                <a:cs typeface="Cavolini" panose="03000502040302020204" pitchFamily="66" charset="0"/>
              </a:rPr>
              <a:t>-I go on when notified somethings been added.</a:t>
            </a:r>
          </a:p>
          <a:p>
            <a:r>
              <a:rPr lang="en-GB" sz="1000" dirty="0">
                <a:latin typeface="Cavolini" panose="03000502040302020204" pitchFamily="66" charset="0"/>
                <a:cs typeface="Cavolini" panose="03000502040302020204" pitchFamily="66" charset="0"/>
              </a:rPr>
              <a:t>-As often as I can.</a:t>
            </a:r>
          </a:p>
          <a:p>
            <a:r>
              <a:rPr lang="en-GB" sz="1000" dirty="0">
                <a:latin typeface="Cavolini" panose="03000502040302020204" pitchFamily="66" charset="0"/>
                <a:cs typeface="Cavolini" panose="03000502040302020204" pitchFamily="66" charset="0"/>
              </a:rPr>
              <a:t>-I go on everytime I get an email. I like every post and sometimes comment.</a:t>
            </a:r>
          </a:p>
          <a:p>
            <a:r>
              <a:rPr lang="en-GB" sz="1000" dirty="0">
                <a:latin typeface="Cavolini" panose="03000502040302020204" pitchFamily="66" charset="0"/>
                <a:cs typeface="Cavolini" panose="03000502040302020204" pitchFamily="66" charset="0"/>
              </a:rPr>
              <a:t>-Usually everytime there is a post. I always like.</a:t>
            </a:r>
          </a:p>
          <a:p>
            <a:r>
              <a:rPr lang="en-GB" sz="1000" dirty="0">
                <a:latin typeface="Cavolini" panose="03000502040302020204" pitchFamily="66" charset="0"/>
                <a:cs typeface="Cavolini" panose="03000502040302020204" pitchFamily="66" charset="0"/>
              </a:rPr>
              <a:t>-Always when I receive a notification.</a:t>
            </a:r>
          </a:p>
          <a:p>
            <a:r>
              <a:rPr lang="en-GB" sz="1000" dirty="0">
                <a:latin typeface="Cavolini" panose="03000502040302020204" pitchFamily="66" charset="0"/>
                <a:cs typeface="Cavolini" panose="03000502040302020204" pitchFamily="66" charset="0"/>
              </a:rPr>
              <a:t>-Every time I receive a notification and I always like.</a:t>
            </a:r>
          </a:p>
          <a:p>
            <a:r>
              <a:rPr lang="en-GB" sz="1000" dirty="0">
                <a:latin typeface="Cavolini" panose="03000502040302020204" pitchFamily="66" charset="0"/>
                <a:cs typeface="Cavolini" panose="03000502040302020204" pitchFamily="66" charset="0"/>
              </a:rPr>
              <a:t>-Frequently.</a:t>
            </a:r>
          </a:p>
          <a:p>
            <a:r>
              <a:rPr lang="en-GB" sz="1000" dirty="0">
                <a:latin typeface="Cavolini" panose="03000502040302020204" pitchFamily="66" charset="0"/>
                <a:cs typeface="Cavolini" panose="03000502040302020204" pitchFamily="66" charset="0"/>
              </a:rPr>
              <a:t>-Whenever an observation is uploaded.</a:t>
            </a:r>
          </a:p>
          <a:p>
            <a:r>
              <a:rPr lang="en-GB" sz="1000" dirty="0">
                <a:latin typeface="Cavolini" panose="03000502040302020204" pitchFamily="66" charset="0"/>
                <a:cs typeface="Cavolini" panose="03000502040302020204" pitchFamily="66" charset="0"/>
              </a:rPr>
              <a:t>-Yes regularly look and like if I have seen the update</a:t>
            </a:r>
          </a:p>
          <a:p>
            <a:r>
              <a:rPr lang="en-GB" sz="1000" dirty="0">
                <a:latin typeface="Cavolini" panose="03000502040302020204" pitchFamily="66" charset="0"/>
                <a:cs typeface="Cavolini" panose="03000502040302020204" pitchFamily="66" charset="0"/>
              </a:rPr>
              <a:t>-I look at every notification and try to like of comment mot of the time {always if it’s a message to us specifically}</a:t>
            </a:r>
          </a:p>
        </p:txBody>
      </p:sp>
    </p:spTree>
    <p:extLst>
      <p:ext uri="{BB962C8B-B14F-4D97-AF65-F5344CB8AC3E}">
        <p14:creationId xmlns:p14="http://schemas.microsoft.com/office/powerpoint/2010/main" val="319250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96F4FF5-727D-9BB1-E5FD-6760C23A6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1" y="405527"/>
            <a:ext cx="7792481" cy="36004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0E5086-A196-0201-81A3-3560F52D24D8}"/>
              </a:ext>
            </a:extLst>
          </p:cNvPr>
          <p:cNvSpPr txBox="1"/>
          <p:nvPr/>
        </p:nvSpPr>
        <p:spPr>
          <a:xfrm>
            <a:off x="0" y="347472"/>
            <a:ext cx="6858000" cy="8586966"/>
          </a:xfrm>
          <a:prstGeom prst="rect">
            <a:avLst/>
          </a:prstGeom>
          <a:noFill/>
        </p:spPr>
        <p:txBody>
          <a:bodyPr wrap="square">
            <a:spAutoFit/>
          </a:bodyPr>
          <a:lstStyle/>
          <a:p>
            <a:r>
              <a:rPr lang="en-GB" sz="1400" b="1" dirty="0">
                <a:latin typeface="Cavolini" panose="03000502040302020204" pitchFamily="66" charset="0"/>
                <a:cs typeface="Cavolini" panose="03000502040302020204" pitchFamily="66" charset="0"/>
              </a:rPr>
              <a:t>9: How do you find the education at Pied Piper?</a:t>
            </a: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-I think it’s great and has had a lot of improvement recently.</a:t>
            </a:r>
          </a:p>
          <a:p>
            <a:r>
              <a:rPr lang="en-GB" sz="1000" dirty="0">
                <a:solidFill>
                  <a:srgbClr val="262626"/>
                </a:solidFill>
                <a:latin typeface="Cavolini" panose="03000502040302020204" pitchFamily="66" charset="0"/>
                <a:cs typeface="Cavolini" panose="03000502040302020204" pitchFamily="66" charset="0"/>
              </a:rPr>
              <a:t>-Amazing!</a:t>
            </a:r>
          </a:p>
          <a:p>
            <a:r>
              <a:rPr lang="en-GB" sz="1000" dirty="0">
                <a:solidFill>
                  <a:srgbClr val="262626"/>
                </a:solidFill>
                <a:latin typeface="Cavolini" panose="03000502040302020204" pitchFamily="66" charset="0"/>
                <a:cs typeface="Cavolini" panose="03000502040302020204" pitchFamily="66" charset="0"/>
              </a:rPr>
              <a:t>-This is new to us so I can’t comment but I have heard from another parent that it’s more educational since Zanabella has joined which I welcome.</a:t>
            </a:r>
          </a:p>
          <a:p>
            <a:r>
              <a:rPr lang="en-GB" sz="1000" dirty="0">
                <a:solidFill>
                  <a:srgbClr val="262626"/>
                </a:solidFill>
                <a:latin typeface="Cavolini" panose="03000502040302020204" pitchFamily="66" charset="0"/>
                <a:cs typeface="Cavolini" panose="03000502040302020204" pitchFamily="66" charset="0"/>
              </a:rPr>
              <a:t>-Very good.</a:t>
            </a:r>
          </a:p>
          <a:p>
            <a:r>
              <a:rPr lang="en-GB" sz="1000" dirty="0">
                <a:solidFill>
                  <a:srgbClr val="262626"/>
                </a:solidFill>
                <a:latin typeface="Cavolini" panose="03000502040302020204" pitchFamily="66" charset="0"/>
                <a:cs typeface="Cavolini" panose="03000502040302020204" pitchFamily="66" charset="0"/>
              </a:rPr>
              <a:t>-Very good, relevant and in line with national expectations.</a:t>
            </a:r>
          </a:p>
          <a:p>
            <a:r>
              <a:rPr lang="en-GB" sz="1000" dirty="0">
                <a:solidFill>
                  <a:srgbClr val="262626"/>
                </a:solidFill>
                <a:latin typeface="Cavolini" panose="03000502040302020204" pitchFamily="66" charset="0"/>
                <a:cs typeface="Cavolini" panose="03000502040302020204" pitchFamily="66" charset="0"/>
              </a:rPr>
              <a:t>-</a:t>
            </a:r>
            <a:r>
              <a:rPr lang="en-GB" sz="1000" dirty="0" err="1">
                <a:solidFill>
                  <a:srgbClr val="262626"/>
                </a:solidFill>
                <a:latin typeface="Cavolini" panose="03000502040302020204" pitchFamily="66" charset="0"/>
                <a:cs typeface="Cavolini" panose="03000502040302020204" pitchFamily="66" charset="0"/>
              </a:rPr>
              <a:t>xxxxxx</a:t>
            </a:r>
            <a:r>
              <a:rPr lang="en-GB" sz="1000" dirty="0">
                <a:solidFill>
                  <a:srgbClr val="262626"/>
                </a:solidFill>
                <a:latin typeface="Cavolini" panose="03000502040302020204" pitchFamily="66" charset="0"/>
                <a:cs typeface="Cavolini" panose="03000502040302020204" pitchFamily="66" charset="0"/>
              </a:rPr>
              <a:t> has made to much progress since starting at Pied Piper. She absorbs so much from the lessons and loves telling all of her family about what she has learnt.</a:t>
            </a:r>
          </a:p>
          <a:p>
            <a:r>
              <a:rPr lang="en-GB" sz="1000" dirty="0">
                <a:solidFill>
                  <a:srgbClr val="262626"/>
                </a:solidFill>
                <a:latin typeface="Cavolini" panose="03000502040302020204" pitchFamily="66" charset="0"/>
                <a:cs typeface="Cavolini" panose="03000502040302020204" pitchFamily="66" charset="0"/>
              </a:rPr>
              <a:t>-Good xxx has learnt a lot.</a:t>
            </a:r>
          </a:p>
          <a:p>
            <a:r>
              <a:rPr lang="en-GB" sz="1000" dirty="0">
                <a:solidFill>
                  <a:srgbClr val="262626"/>
                </a:solidFill>
                <a:latin typeface="Cavolini" panose="03000502040302020204" pitchFamily="66" charset="0"/>
                <a:cs typeface="Cavolini" panose="03000502040302020204" pitchFamily="66" charset="0"/>
              </a:rPr>
              <a:t>-I feel </a:t>
            </a:r>
            <a:r>
              <a:rPr lang="en-GB" sz="1000" dirty="0" err="1">
                <a:solidFill>
                  <a:srgbClr val="262626"/>
                </a:solidFill>
                <a:latin typeface="Cavolini" panose="03000502040302020204" pitchFamily="66" charset="0"/>
                <a:cs typeface="Cavolini" panose="03000502040302020204" pitchFamily="66" charset="0"/>
              </a:rPr>
              <a:t>xxxxx</a:t>
            </a:r>
            <a:r>
              <a:rPr lang="en-GB" sz="1000" dirty="0">
                <a:solidFill>
                  <a:srgbClr val="262626"/>
                </a:solidFill>
                <a:latin typeface="Cavolini" panose="03000502040302020204" pitchFamily="66" charset="0"/>
                <a:cs typeface="Cavolini" panose="03000502040302020204" pitchFamily="66" charset="0"/>
              </a:rPr>
              <a:t> has learnt lots of new things since starting preschool, her colours have improved, alphabet, songs and she brings home new books each week.</a:t>
            </a:r>
          </a:p>
          <a:p>
            <a:r>
              <a:rPr lang="en-GB" sz="1000" dirty="0">
                <a:solidFill>
                  <a:srgbClr val="262626"/>
                </a:solidFill>
                <a:latin typeface="Cavolini" panose="03000502040302020204" pitchFamily="66" charset="0"/>
                <a:cs typeface="Cavolini" panose="03000502040302020204" pitchFamily="66" charset="0"/>
              </a:rPr>
              <a:t>-Excellent, </a:t>
            </a:r>
            <a:r>
              <a:rPr lang="en-GB" sz="1000" dirty="0" err="1">
                <a:solidFill>
                  <a:srgbClr val="262626"/>
                </a:solidFill>
                <a:latin typeface="Cavolini" panose="03000502040302020204" pitchFamily="66" charset="0"/>
                <a:cs typeface="Cavolini" panose="03000502040302020204" pitchFamily="66" charset="0"/>
              </a:rPr>
              <a:t>xxxxxx</a:t>
            </a:r>
            <a:r>
              <a:rPr lang="en-GB" sz="1000" dirty="0">
                <a:solidFill>
                  <a:srgbClr val="262626"/>
                </a:solidFill>
                <a:latin typeface="Cavolini" panose="03000502040302020204" pitchFamily="66" charset="0"/>
                <a:cs typeface="Cavolini" panose="03000502040302020204" pitchFamily="66" charset="0"/>
              </a:rPr>
              <a:t> know how to count to 20.</a:t>
            </a:r>
          </a:p>
          <a:p>
            <a:r>
              <a:rPr lang="en-GB" sz="1000" dirty="0">
                <a:solidFill>
                  <a:srgbClr val="262626"/>
                </a:solidFill>
                <a:latin typeface="Cavolini" panose="03000502040302020204" pitchFamily="66" charset="0"/>
                <a:cs typeface="Cavolini" panose="03000502040302020204" pitchFamily="66" charset="0"/>
              </a:rPr>
              <a:t>-I believe </a:t>
            </a:r>
            <a:r>
              <a:rPr lang="en-GB" sz="1000" dirty="0" err="1">
                <a:solidFill>
                  <a:srgbClr val="262626"/>
                </a:solidFill>
                <a:latin typeface="Cavolini" panose="03000502040302020204" pitchFamily="66" charset="0"/>
                <a:cs typeface="Cavolini" panose="03000502040302020204" pitchFamily="66" charset="0"/>
              </a:rPr>
              <a:t>xxxxxxx</a:t>
            </a:r>
            <a:r>
              <a:rPr lang="en-GB" sz="1000" dirty="0">
                <a:solidFill>
                  <a:srgbClr val="262626"/>
                </a:solidFill>
                <a:latin typeface="Cavolini" panose="03000502040302020204" pitchFamily="66" charset="0"/>
                <a:cs typeface="Cavolini" panose="03000502040302020204" pitchFamily="66" charset="0"/>
              </a:rPr>
              <a:t> has learnt such a lot at Pied Piper so I’m really happy.</a:t>
            </a:r>
          </a:p>
          <a:p>
            <a:r>
              <a:rPr lang="en-GB" sz="1000" dirty="0">
                <a:solidFill>
                  <a:srgbClr val="262626"/>
                </a:solidFill>
                <a:latin typeface="Cavolini" panose="03000502040302020204" pitchFamily="66" charset="0"/>
                <a:cs typeface="Cavolini" panose="03000502040302020204" pitchFamily="66" charset="0"/>
              </a:rPr>
              <a:t>-Good, especially as of late.</a:t>
            </a:r>
          </a:p>
          <a:p>
            <a:r>
              <a:rPr lang="en-GB" sz="1000" dirty="0">
                <a:solidFill>
                  <a:srgbClr val="262626"/>
                </a:solidFill>
                <a:latin typeface="Cavolini" panose="03000502040302020204" pitchFamily="66" charset="0"/>
                <a:cs typeface="Cavolini" panose="03000502040302020204" pitchFamily="66" charset="0"/>
              </a:rPr>
              <a:t>-Very good.</a:t>
            </a:r>
          </a:p>
          <a:p>
            <a:r>
              <a:rPr lang="en-GB" sz="1000" dirty="0">
                <a:solidFill>
                  <a:srgbClr val="262626"/>
                </a:solidFill>
                <a:latin typeface="Cavolini" panose="03000502040302020204" pitchFamily="66" charset="0"/>
                <a:cs typeface="Cavolini" panose="03000502040302020204" pitchFamily="66" charset="0"/>
              </a:rPr>
              <a:t>-I feel there could be a little more early years maths and English and more emotional learning.</a:t>
            </a:r>
          </a:p>
          <a:p>
            <a:r>
              <a:rPr lang="en-GB" sz="1000" dirty="0">
                <a:solidFill>
                  <a:srgbClr val="262626"/>
                </a:solidFill>
                <a:latin typeface="Cavolini" panose="03000502040302020204" pitchFamily="66" charset="0"/>
                <a:cs typeface="Cavolini" panose="03000502040302020204" pitchFamily="66" charset="0"/>
              </a:rPr>
              <a:t>-Excellent.</a:t>
            </a:r>
          </a:p>
          <a:p>
            <a:r>
              <a:rPr lang="en-GB" sz="1000" dirty="0">
                <a:solidFill>
                  <a:srgbClr val="262626"/>
                </a:solidFill>
                <a:latin typeface="Cavolini" panose="03000502040302020204" pitchFamily="66" charset="0"/>
                <a:cs typeface="Cavolini" panose="03000502040302020204" pitchFamily="66" charset="0"/>
              </a:rPr>
              <a:t>-Very good for their age!</a:t>
            </a:r>
          </a:p>
          <a:p>
            <a:r>
              <a:rPr lang="en-GB" sz="1000" dirty="0">
                <a:solidFill>
                  <a:srgbClr val="262626"/>
                </a:solidFill>
                <a:latin typeface="Cavolini" panose="03000502040302020204" pitchFamily="66" charset="0"/>
                <a:cs typeface="Cavolini" panose="03000502040302020204" pitchFamily="66" charset="0"/>
              </a:rPr>
              <a:t>-Brilliant.</a:t>
            </a:r>
          </a:p>
          <a:p>
            <a:r>
              <a:rPr lang="en-GB" sz="1000" dirty="0">
                <a:solidFill>
                  <a:srgbClr val="262626"/>
                </a:solidFill>
                <a:latin typeface="Cavolini" panose="03000502040302020204" pitchFamily="66" charset="0"/>
                <a:cs typeface="Cavolini" panose="03000502040302020204" pitchFamily="66" charset="0"/>
              </a:rPr>
              <a:t>-The education at Pied Piper has really improved recently and </a:t>
            </a:r>
            <a:r>
              <a:rPr lang="en-GB" sz="1000" dirty="0" err="1">
                <a:solidFill>
                  <a:srgbClr val="262626"/>
                </a:solidFill>
                <a:latin typeface="Cavolini" panose="03000502040302020204" pitchFamily="66" charset="0"/>
                <a:cs typeface="Cavolini" panose="03000502040302020204" pitchFamily="66" charset="0"/>
              </a:rPr>
              <a:t>xxxxxxx</a:t>
            </a:r>
            <a:r>
              <a:rPr lang="en-GB" sz="1000" dirty="0">
                <a:solidFill>
                  <a:srgbClr val="262626"/>
                </a:solidFill>
                <a:latin typeface="Cavolini" panose="03000502040302020204" pitchFamily="66" charset="0"/>
                <a:cs typeface="Cavolini" panose="03000502040302020204" pitchFamily="66" charset="0"/>
              </a:rPr>
              <a:t> tells me what he has learn.</a:t>
            </a:r>
          </a:p>
          <a:p>
            <a:r>
              <a:rPr lang="en-GB" sz="1000" dirty="0">
                <a:solidFill>
                  <a:srgbClr val="262626"/>
                </a:solidFill>
                <a:latin typeface="Cavolini" panose="03000502040302020204" pitchFamily="66" charset="0"/>
                <a:cs typeface="Cavolini" panose="03000502040302020204" pitchFamily="66" charset="0"/>
              </a:rPr>
              <a:t>-Learning something new every week as weekly updates for the week ahead. Maybe improvement on the basics ready for school for the older children! Learn to write numbers / letters and their names.</a:t>
            </a:r>
          </a:p>
          <a:p>
            <a:r>
              <a:rPr lang="en-GB" sz="1000" dirty="0">
                <a:solidFill>
                  <a:srgbClr val="262626"/>
                </a:solidFill>
                <a:latin typeface="Cavolini" panose="03000502040302020204" pitchFamily="66" charset="0"/>
                <a:cs typeface="Cavolini" panose="03000502040302020204" pitchFamily="66" charset="0"/>
              </a:rPr>
              <a:t>-Massively improved, y child is now telling about what they have been learning with so much enthusiasm compared to before.</a:t>
            </a:r>
          </a:p>
          <a:p>
            <a:r>
              <a:rPr lang="en-GB" sz="1000" dirty="0">
                <a:solidFill>
                  <a:srgbClr val="262626"/>
                </a:solidFill>
                <a:latin typeface="Cavolini" panose="03000502040302020204" pitchFamily="66" charset="0"/>
                <a:cs typeface="Cavolini" panose="03000502040302020204" pitchFamily="66" charset="0"/>
              </a:rPr>
              <a:t>-Satisfied.</a:t>
            </a:r>
          </a:p>
          <a:p>
            <a:r>
              <a:rPr lang="en-GB" sz="1000" dirty="0">
                <a:solidFill>
                  <a:srgbClr val="262626"/>
                </a:solidFill>
                <a:latin typeface="Cavolini" panose="03000502040302020204" pitchFamily="66" charset="0"/>
                <a:cs typeface="Cavolini" panose="03000502040302020204" pitchFamily="66" charset="0"/>
              </a:rPr>
              <a:t>-More play than education but I feel this has changed over the last few months with more educational games.</a:t>
            </a:r>
            <a:endParaRPr lang="en-GB" sz="1400" dirty="0">
              <a:solidFill>
                <a:srgbClr val="262626"/>
              </a:solidFill>
              <a:latin typeface="Cavolini" panose="03000502040302020204" pitchFamily="66" charset="0"/>
              <a:cs typeface="Cavolini" panose="03000502040302020204" pitchFamily="66" charset="0"/>
            </a:endParaRPr>
          </a:p>
          <a:p>
            <a:r>
              <a:rPr lang="en-GB" sz="1000" dirty="0">
                <a:solidFill>
                  <a:srgbClr val="262626"/>
                </a:solidFill>
                <a:latin typeface="Cavolini" panose="03000502040302020204" pitchFamily="66" charset="0"/>
                <a:cs typeface="Cavolini" panose="03000502040302020204" pitchFamily="66" charset="0"/>
              </a:rPr>
              <a:t>-Good.</a:t>
            </a:r>
          </a:p>
        </p:txBody>
      </p:sp>
    </p:spTree>
    <p:extLst>
      <p:ext uri="{BB962C8B-B14F-4D97-AF65-F5344CB8AC3E}">
        <p14:creationId xmlns:p14="http://schemas.microsoft.com/office/powerpoint/2010/main" val="44304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A6DA6-6044-69C9-ACDE-4B2B76D988C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5E26669-43BE-5585-975D-258DB6EB8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103"/>
            <a:ext cx="6858000" cy="3168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872E50-F719-8F14-E015-66982035A5C6}"/>
              </a:ext>
            </a:extLst>
          </p:cNvPr>
          <p:cNvSpPr txBox="1"/>
          <p:nvPr/>
        </p:nvSpPr>
        <p:spPr>
          <a:xfrm>
            <a:off x="0" y="0"/>
            <a:ext cx="6858000" cy="9171742"/>
          </a:xfrm>
          <a:prstGeom prst="rect">
            <a:avLst/>
          </a:prstGeom>
          <a:noFill/>
        </p:spPr>
        <p:txBody>
          <a:bodyPr wrap="square">
            <a:spAutoFit/>
          </a:bodyPr>
          <a:lstStyle/>
          <a:p>
            <a:r>
              <a:rPr lang="en-GB" sz="1400" b="1" dirty="0">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10: Do you feel teaching has improved? if not, how do you feel we could do so?</a:t>
            </a: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solidFill>
                <a:srgbClr val="262626"/>
              </a:solidFill>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-Massively! I knew they were learning before but so much more exciting and seems really engaged and is keen to learn more at home.</a:t>
            </a:r>
          </a:p>
          <a:p>
            <a:r>
              <a:rPr lang="en-GB" sz="1000" dirty="0">
                <a:solidFill>
                  <a:srgbClr val="262626"/>
                </a:solidFill>
                <a:latin typeface="Cavolini" panose="03000502040302020204" pitchFamily="66" charset="0"/>
                <a:cs typeface="Cavolini" panose="03000502040302020204" pitchFamily="66" charset="0"/>
              </a:rPr>
              <a:t>-Learning something new every week as weekly updates for the week ahead. Maybe improvement on the basics ready for school for the older children! Learn to write numbers / letters and their names.</a:t>
            </a:r>
          </a:p>
          <a:p>
            <a:r>
              <a:rPr lang="en-GB" sz="1000" dirty="0">
                <a:solidFill>
                  <a:srgbClr val="262626"/>
                </a:solidFill>
                <a:latin typeface="Cavolini" panose="03000502040302020204" pitchFamily="66" charset="0"/>
                <a:cs typeface="Cavolini" panose="03000502040302020204" pitchFamily="66" charset="0"/>
              </a:rPr>
              <a:t>-100%</a:t>
            </a:r>
          </a:p>
          <a:p>
            <a:r>
              <a:rPr lang="en-GB" sz="1000" dirty="0">
                <a:solidFill>
                  <a:srgbClr val="262626"/>
                </a:solidFill>
                <a:latin typeface="Cavolini" panose="03000502040302020204" pitchFamily="66" charset="0"/>
                <a:cs typeface="Cavolini" panose="03000502040302020204" pitchFamily="66" charset="0"/>
              </a:rPr>
              <a:t>-Yes definitely.</a:t>
            </a:r>
          </a:p>
          <a:p>
            <a:r>
              <a:rPr lang="en-GB" sz="1000" dirty="0">
                <a:solidFill>
                  <a:srgbClr val="262626"/>
                </a:solidFill>
                <a:latin typeface="Cavolini" panose="03000502040302020204" pitchFamily="66" charset="0"/>
                <a:cs typeface="Cavolini" panose="03000502040302020204" pitchFamily="66" charset="0"/>
              </a:rPr>
              <a:t>-Yes the teaching is fantastic as both boys love spending time with all the teachers and say how much you help the learn.</a:t>
            </a:r>
          </a:p>
          <a:p>
            <a:r>
              <a:rPr lang="en-GB" sz="1000" dirty="0">
                <a:solidFill>
                  <a:srgbClr val="262626"/>
                </a:solidFill>
                <a:latin typeface="Cavolini" panose="03000502040302020204" pitchFamily="66" charset="0"/>
                <a:cs typeface="Cavolini" panose="03000502040302020204" pitchFamily="66" charset="0"/>
              </a:rPr>
              <a:t>-Yes, or perhaps just more information passed on about learning at school.</a:t>
            </a:r>
          </a:p>
          <a:p>
            <a:r>
              <a:rPr lang="en-GB" sz="1000" dirty="0">
                <a:solidFill>
                  <a:srgbClr val="262626"/>
                </a:solidFill>
                <a:latin typeface="Cavolini" panose="03000502040302020204" pitchFamily="66" charset="0"/>
                <a:cs typeface="Cavolini" panose="03000502040302020204" pitchFamily="66" charset="0"/>
              </a:rPr>
              <a:t>-Hard to say, not really made aware of what you are covering in maths, English etc.</a:t>
            </a:r>
          </a:p>
          <a:p>
            <a:r>
              <a:rPr lang="en-GB" sz="1000" dirty="0">
                <a:solidFill>
                  <a:srgbClr val="262626"/>
                </a:solidFill>
                <a:latin typeface="Cavolini" panose="03000502040302020204" pitchFamily="66" charset="0"/>
                <a:cs typeface="Cavolini" panose="03000502040302020204" pitchFamily="66" charset="0"/>
              </a:rPr>
              <a:t>-I am grateful I found Pied Piper school.</a:t>
            </a:r>
          </a:p>
          <a:p>
            <a:r>
              <a:rPr lang="en-GB" sz="1000" dirty="0">
                <a:solidFill>
                  <a:srgbClr val="262626"/>
                </a:solidFill>
                <a:latin typeface="Cavolini" panose="03000502040302020204" pitchFamily="66" charset="0"/>
                <a:cs typeface="Cavolini" panose="03000502040302020204" pitchFamily="66" charset="0"/>
              </a:rPr>
              <a:t>-I feel </a:t>
            </a:r>
            <a:r>
              <a:rPr lang="en-GB" sz="1000" dirty="0" err="1">
                <a:solidFill>
                  <a:srgbClr val="262626"/>
                </a:solidFill>
                <a:latin typeface="Cavolini" panose="03000502040302020204" pitchFamily="66" charset="0"/>
                <a:cs typeface="Cavolini" panose="03000502040302020204" pitchFamily="66" charset="0"/>
              </a:rPr>
              <a:t>xxxxxxx</a:t>
            </a:r>
            <a:r>
              <a:rPr lang="en-GB" sz="1000" dirty="0">
                <a:solidFill>
                  <a:srgbClr val="262626"/>
                </a:solidFill>
                <a:latin typeface="Cavolini" panose="03000502040302020204" pitchFamily="66" charset="0"/>
                <a:cs typeface="Cavolini" panose="03000502040302020204" pitchFamily="66" charset="0"/>
              </a:rPr>
              <a:t> has always learnt what is appropriate and beneficial for her age and has gradually increased this year to prepare her for school. Seems like there has been a little bit more spontaneous learning over the last term.</a:t>
            </a:r>
          </a:p>
          <a:p>
            <a:r>
              <a:rPr lang="en-GB" sz="1000" dirty="0">
                <a:solidFill>
                  <a:srgbClr val="262626"/>
                </a:solidFill>
                <a:latin typeface="Cavolini" panose="03000502040302020204" pitchFamily="66" charset="0"/>
                <a:cs typeface="Cavolini" panose="03000502040302020204" pitchFamily="66" charset="0"/>
              </a:rPr>
              <a:t>-I think teaching has improve. </a:t>
            </a:r>
          </a:p>
          <a:p>
            <a:r>
              <a:rPr lang="en-GB" sz="1000" dirty="0">
                <a:solidFill>
                  <a:srgbClr val="262626"/>
                </a:solidFill>
                <a:latin typeface="Cavolini" panose="03000502040302020204" pitchFamily="66" charset="0"/>
                <a:cs typeface="Cavolini" panose="03000502040302020204" pitchFamily="66" charset="0"/>
              </a:rPr>
              <a:t>-Definitely improved.</a:t>
            </a:r>
          </a:p>
          <a:p>
            <a:r>
              <a:rPr lang="en-GB" sz="1000" dirty="0">
                <a:solidFill>
                  <a:srgbClr val="262626"/>
                </a:solidFill>
                <a:latin typeface="Cavolini" panose="03000502040302020204" pitchFamily="66" charset="0"/>
                <a:cs typeface="Cavolini" panose="03000502040302020204" pitchFamily="66" charset="0"/>
              </a:rPr>
              <a:t>-Yes. In the last few months </a:t>
            </a:r>
            <a:r>
              <a:rPr lang="en-GB" sz="1000" dirty="0" err="1">
                <a:solidFill>
                  <a:srgbClr val="262626"/>
                </a:solidFill>
                <a:latin typeface="Cavolini" panose="03000502040302020204" pitchFamily="66" charset="0"/>
                <a:cs typeface="Cavolini" panose="03000502040302020204" pitchFamily="66" charset="0"/>
              </a:rPr>
              <a:t>xxxxxx</a:t>
            </a:r>
            <a:r>
              <a:rPr lang="en-GB" sz="1000" dirty="0">
                <a:solidFill>
                  <a:srgbClr val="262626"/>
                </a:solidFill>
                <a:latin typeface="Cavolini" panose="03000502040302020204" pitchFamily="66" charset="0"/>
                <a:cs typeface="Cavolini" panose="03000502040302020204" pitchFamily="66" charset="0"/>
              </a:rPr>
              <a:t> has been discussing so many new things she has learnt. The staff have been making a huge effort to input adult led activities. </a:t>
            </a:r>
            <a:r>
              <a:rPr lang="en-GB" sz="1000" dirty="0" err="1">
                <a:solidFill>
                  <a:srgbClr val="262626"/>
                </a:solidFill>
                <a:latin typeface="Cavolini" panose="03000502040302020204" pitchFamily="66" charset="0"/>
                <a:cs typeface="Cavolini" panose="03000502040302020204" pitchFamily="66" charset="0"/>
              </a:rPr>
              <a:t>Xxxxxx</a:t>
            </a:r>
            <a:r>
              <a:rPr lang="en-GB" sz="1000" dirty="0">
                <a:solidFill>
                  <a:srgbClr val="262626"/>
                </a:solidFill>
                <a:latin typeface="Cavolini" panose="03000502040302020204" pitchFamily="66" charset="0"/>
                <a:cs typeface="Cavolini" panose="03000502040302020204" pitchFamily="66" charset="0"/>
              </a:rPr>
              <a:t> has learnt so much over the last term.</a:t>
            </a:r>
          </a:p>
          <a:p>
            <a:r>
              <a:rPr lang="en-GB" sz="1000" dirty="0">
                <a:solidFill>
                  <a:srgbClr val="262626"/>
                </a:solidFill>
                <a:latin typeface="Cavolini" panose="03000502040302020204" pitchFamily="66" charset="0"/>
                <a:cs typeface="Cavolini" panose="03000502040302020204" pitchFamily="66" charset="0"/>
              </a:rPr>
              <a:t>-It’s nice to see the preschool manager getting stuck in with the activities as well, and not just sitting in the office.</a:t>
            </a:r>
          </a:p>
          <a:p>
            <a:r>
              <a:rPr lang="en-GB" sz="1000" dirty="0">
                <a:solidFill>
                  <a:srgbClr val="262626"/>
                </a:solidFill>
                <a:latin typeface="Cavolini" panose="03000502040302020204" pitchFamily="66" charset="0"/>
                <a:cs typeface="Cavolini" panose="03000502040302020204" pitchFamily="66" charset="0"/>
              </a:rPr>
              <a:t>-It seems to be improving consistently, this has been evident from the things we have seen on Tapestry and from what he is telling us he has been learning at home, teaching seems to be being done in a age appropriate way and ways which spikes their interests to want to learn more.</a:t>
            </a:r>
          </a:p>
          <a:p>
            <a:r>
              <a:rPr lang="en-GB" sz="1000" dirty="0">
                <a:solidFill>
                  <a:srgbClr val="262626"/>
                </a:solidFill>
                <a:latin typeface="Cavolini" panose="03000502040302020204" pitchFamily="66" charset="0"/>
                <a:cs typeface="Cavolini" panose="03000502040302020204" pitchFamily="66" charset="0"/>
              </a:rPr>
              <a:t>-I love all the recent new things, like artist of the month.</a:t>
            </a:r>
          </a:p>
          <a:p>
            <a:r>
              <a:rPr lang="en-GB" sz="1000" dirty="0">
                <a:solidFill>
                  <a:srgbClr val="262626"/>
                </a:solidFill>
                <a:latin typeface="Cavolini" panose="03000502040302020204" pitchFamily="66" charset="0"/>
                <a:cs typeface="Cavolini" panose="03000502040302020204" pitchFamily="66" charset="0"/>
              </a:rPr>
              <a:t>-it has improved.</a:t>
            </a:r>
          </a:p>
          <a:p>
            <a:r>
              <a:rPr lang="en-GB" sz="1000" dirty="0">
                <a:solidFill>
                  <a:srgbClr val="262626"/>
                </a:solidFill>
                <a:latin typeface="Cavolini" panose="03000502040302020204" pitchFamily="66" charset="0"/>
                <a:cs typeface="Cavolini" panose="03000502040302020204" pitchFamily="66" charset="0"/>
              </a:rPr>
              <a:t>-Not sure if it’s improved as always been a high standard but feel there are a variety of different activities being set out for the children to encourage learning</a:t>
            </a:r>
          </a:p>
          <a:p>
            <a:r>
              <a:rPr lang="en-GB" sz="1000" dirty="0">
                <a:solidFill>
                  <a:srgbClr val="262626"/>
                </a:solidFill>
                <a:latin typeface="Cavolini" panose="03000502040302020204" pitchFamily="66" charset="0"/>
                <a:cs typeface="Cavolini" panose="03000502040302020204" pitchFamily="66" charset="0"/>
              </a:rPr>
              <a:t>-Can’t comment as no experience of what it was like before.</a:t>
            </a:r>
          </a:p>
          <a:p>
            <a:endParaRPr lang="en-GB" sz="1000" b="1" dirty="0">
              <a:solidFill>
                <a:srgbClr val="262626"/>
              </a:solidFill>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49804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1AE22-D0C5-40E3-BED6-3E5437E42C3E}"/>
            </a:ext>
          </a:extLst>
        </p:cNvPr>
        <p:cNvGrpSpPr/>
        <p:nvPr/>
      </p:nvGrpSpPr>
      <p:grpSpPr>
        <a:xfrm>
          <a:off x="0" y="0"/>
          <a:ext cx="0" cy="0"/>
          <a:chOff x="0" y="0"/>
          <a:chExt cx="0" cy="0"/>
        </a:xfrm>
      </p:grpSpPr>
      <p:pic>
        <p:nvPicPr>
          <p:cNvPr id="3" name="Picture 4">
            <a:extLst>
              <a:ext uri="{FF2B5EF4-FFF2-40B4-BE49-F238E27FC236}">
                <a16:creationId xmlns:a16="http://schemas.microsoft.com/office/drawing/2014/main" id="{55E022EA-FCDC-3621-2683-AEB295882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636" y="4700649"/>
            <a:ext cx="4724754" cy="21936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5A44CC1E-EC7F-045E-A5FD-508B77644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99" y="-338901"/>
            <a:ext cx="6023429" cy="2783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F51709-E5A9-C01C-A0EA-CDA52F6F5684}"/>
              </a:ext>
            </a:extLst>
          </p:cNvPr>
          <p:cNvSpPr txBox="1"/>
          <p:nvPr/>
        </p:nvSpPr>
        <p:spPr>
          <a:xfrm>
            <a:off x="0" y="9436"/>
            <a:ext cx="6858000" cy="11510843"/>
          </a:xfrm>
          <a:prstGeom prst="rect">
            <a:avLst/>
          </a:prstGeom>
          <a:noFill/>
        </p:spPr>
        <p:txBody>
          <a:bodyPr wrap="square">
            <a:spAutoFit/>
          </a:bodyPr>
          <a:lstStyle/>
          <a:p>
            <a:r>
              <a:rPr lang="en-GB" sz="1400" b="1" dirty="0">
                <a:solidFill>
                  <a:srgbClr val="262626"/>
                </a:solidFill>
                <a:effectLst/>
                <a:latin typeface="Cavolini" panose="03000502040302020204" pitchFamily="66" charset="0"/>
                <a:ea typeface="Times New Roman" panose="02020603050405020304" pitchFamily="18" charset="0"/>
                <a:cs typeface="Cavolini" panose="03000502040302020204" pitchFamily="66" charset="0"/>
              </a:rPr>
              <a:t>11: Do you feel our teaching is stimulating, engaging and enhances your child's learning?</a:t>
            </a: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-Yes I do.</a:t>
            </a:r>
          </a:p>
          <a:p>
            <a:r>
              <a:rPr lang="en-GB" sz="1000" dirty="0">
                <a:solidFill>
                  <a:srgbClr val="262626"/>
                </a:solidFill>
                <a:latin typeface="Cavolini" panose="03000502040302020204" pitchFamily="66" charset="0"/>
                <a:cs typeface="Cavolini" panose="03000502040302020204" pitchFamily="66" charset="0"/>
              </a:rPr>
              <a:t>-Yes 100% he enjoys telling me about quiz time too!</a:t>
            </a:r>
          </a:p>
          <a:p>
            <a:r>
              <a:rPr lang="en-GB" sz="1000" dirty="0">
                <a:solidFill>
                  <a:srgbClr val="262626"/>
                </a:solidFill>
                <a:latin typeface="Cavolini" panose="03000502040302020204" pitchFamily="66" charset="0"/>
                <a:cs typeface="Cavolini" panose="03000502040302020204" pitchFamily="66" charset="0"/>
              </a:rPr>
              <a:t>-I believe so.</a:t>
            </a:r>
          </a:p>
          <a:p>
            <a:r>
              <a:rPr lang="en-GB" sz="1000" dirty="0">
                <a:solidFill>
                  <a:srgbClr val="262626"/>
                </a:solidFill>
                <a:latin typeface="Cavolini" panose="03000502040302020204" pitchFamily="66" charset="0"/>
                <a:cs typeface="Cavolini" panose="03000502040302020204" pitchFamily="66" charset="0"/>
              </a:rPr>
              <a:t>-Definitely. The boys sing all the songs at home, all the time.</a:t>
            </a:r>
          </a:p>
          <a:p>
            <a:r>
              <a:rPr lang="en-GB" sz="1000" dirty="0">
                <a:solidFill>
                  <a:srgbClr val="262626"/>
                </a:solidFill>
                <a:latin typeface="Cavolini" panose="03000502040302020204" pitchFamily="66" charset="0"/>
                <a:cs typeface="Cavolini" panose="03000502040302020204" pitchFamily="66" charset="0"/>
              </a:rPr>
              <a:t>-100%</a:t>
            </a:r>
          </a:p>
          <a:p>
            <a:r>
              <a:rPr lang="en-GB" sz="1000" dirty="0">
                <a:solidFill>
                  <a:srgbClr val="262626"/>
                </a:solidFill>
                <a:latin typeface="Cavolini" panose="03000502040302020204" pitchFamily="66" charset="0"/>
                <a:cs typeface="Cavolini" panose="03000502040302020204" pitchFamily="66" charset="0"/>
              </a:rPr>
              <a:t>-Yes absolutely.</a:t>
            </a:r>
          </a:p>
          <a:p>
            <a:r>
              <a:rPr lang="en-GB" sz="1000" dirty="0">
                <a:solidFill>
                  <a:srgbClr val="262626"/>
                </a:solidFill>
                <a:latin typeface="Cavolini" panose="03000502040302020204" pitchFamily="66" charset="0"/>
                <a:cs typeface="Cavolini" panose="03000502040302020204" pitchFamily="66" charset="0"/>
              </a:rPr>
              <a:t>-Again not too sure, I think during play there’s minimal interaction a lot of ‘put that down’ ‘stop that’ is what I personally heard during a visit.</a:t>
            </a:r>
          </a:p>
          <a:p>
            <a:r>
              <a:rPr lang="en-GB" sz="1000" dirty="0">
                <a:solidFill>
                  <a:srgbClr val="262626"/>
                </a:solidFill>
                <a:latin typeface="Cavolini" panose="03000502040302020204" pitchFamily="66" charset="0"/>
                <a:cs typeface="Cavolini" panose="03000502040302020204" pitchFamily="66" charset="0"/>
              </a:rPr>
              <a:t>-Yes definitely.</a:t>
            </a:r>
          </a:p>
          <a:p>
            <a:r>
              <a:rPr lang="en-GB" sz="1000" dirty="0">
                <a:solidFill>
                  <a:srgbClr val="262626"/>
                </a:solidFill>
                <a:latin typeface="Cavolini" panose="03000502040302020204" pitchFamily="66" charset="0"/>
                <a:cs typeface="Cavolini" panose="03000502040302020204" pitchFamily="66" charset="0"/>
              </a:rPr>
              <a:t>-I feel I cannot comment on this as I don’t know how much independent play or one to one learning?</a:t>
            </a:r>
          </a:p>
          <a:p>
            <a:r>
              <a:rPr lang="en-GB" sz="1000" dirty="0">
                <a:solidFill>
                  <a:srgbClr val="262626"/>
                </a:solidFill>
                <a:latin typeface="Cavolini" panose="03000502040302020204" pitchFamily="66" charset="0"/>
                <a:cs typeface="Cavolini" panose="03000502040302020204" pitchFamily="66" charset="0"/>
              </a:rPr>
              <a:t>-it absolutely is!</a:t>
            </a:r>
          </a:p>
          <a:p>
            <a:r>
              <a:rPr lang="en-GB" sz="1000" dirty="0">
                <a:solidFill>
                  <a:srgbClr val="262626"/>
                </a:solidFill>
                <a:latin typeface="Cavolini" panose="03000502040302020204" pitchFamily="66" charset="0"/>
                <a:cs typeface="Cavolini" panose="03000502040302020204" pitchFamily="66" charset="0"/>
              </a:rPr>
              <a:t>-Yes I think so, mainly from feedback from the child.</a:t>
            </a:r>
          </a:p>
          <a:p>
            <a:r>
              <a:rPr lang="en-GB" sz="1000" dirty="0">
                <a:solidFill>
                  <a:srgbClr val="262626"/>
                </a:solidFill>
                <a:latin typeface="Cavolini" panose="03000502040302020204" pitchFamily="66" charset="0"/>
                <a:cs typeface="Cavolini" panose="03000502040302020204" pitchFamily="66" charset="0"/>
              </a:rPr>
              <a:t>-Hard to say to be honest!</a:t>
            </a:r>
          </a:p>
          <a:p>
            <a:endParaRPr lang="en-GB" sz="1200" dirty="0">
              <a:solidFill>
                <a:srgbClr val="262626"/>
              </a:solidFill>
              <a:latin typeface="Cavolini" panose="03000502040302020204" pitchFamily="66" charset="0"/>
              <a:cs typeface="Cavolini" panose="03000502040302020204" pitchFamily="66" charset="0"/>
            </a:endParaRPr>
          </a:p>
          <a:p>
            <a:r>
              <a:rPr lang="en-GB" sz="1400" b="1" dirty="0">
                <a:latin typeface="Cavolini" panose="03000502040302020204" pitchFamily="66" charset="0"/>
                <a:cs typeface="Cavolini" panose="03000502040302020204" pitchFamily="66" charset="0"/>
              </a:rPr>
              <a:t>12: Do you feel that staff provide a safe environment?</a:t>
            </a: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200" b="1" dirty="0">
              <a:latin typeface="Cavolini" panose="03000502040302020204" pitchFamily="66" charset="0"/>
              <a:cs typeface="Cavolini" panose="03000502040302020204" pitchFamily="66" charset="0"/>
            </a:endParaRPr>
          </a:p>
          <a:p>
            <a:r>
              <a:rPr lang="en-GB" sz="1200" b="1" dirty="0">
                <a:latin typeface="Cavolini" panose="03000502040302020204" pitchFamily="66" charset="0"/>
                <a:cs typeface="Cavolini" panose="03000502040302020204" pitchFamily="66" charset="0"/>
              </a:rPr>
              <a:t>Here are the written responses other than yes or no or nothing</a:t>
            </a:r>
            <a:r>
              <a:rPr lang="en-GB" sz="1200" dirty="0">
                <a:latin typeface="Cavolini" panose="03000502040302020204" pitchFamily="66" charset="0"/>
                <a:cs typeface="Cavolini" panose="03000502040302020204" pitchFamily="66" charset="0"/>
              </a:rPr>
              <a:t>.</a:t>
            </a:r>
          </a:p>
          <a:p>
            <a:r>
              <a:rPr lang="en-GB" sz="1000" dirty="0">
                <a:latin typeface="Cavolini" panose="03000502040302020204" pitchFamily="66" charset="0"/>
                <a:cs typeface="Cavolini" panose="03000502040302020204" pitchFamily="66" charset="0"/>
              </a:rPr>
              <a:t>-100% !!!</a:t>
            </a:r>
          </a:p>
          <a:p>
            <a:r>
              <a:rPr lang="en-GB" sz="1000" dirty="0">
                <a:latin typeface="Cavolini" panose="03000502040302020204" pitchFamily="66" charset="0"/>
                <a:cs typeface="Cavolini" panose="03000502040302020204" pitchFamily="66" charset="0"/>
              </a:rPr>
              <a:t>-Yes, I’ve always felt very comfortable with leaving </a:t>
            </a:r>
            <a:r>
              <a:rPr lang="en-GB" sz="1000" dirty="0" err="1">
                <a:latin typeface="Cavolini" panose="03000502040302020204" pitchFamily="66" charset="0"/>
                <a:cs typeface="Cavolini" panose="03000502040302020204" pitchFamily="66" charset="0"/>
              </a:rPr>
              <a:t>xxxxxxx</a:t>
            </a:r>
            <a:r>
              <a:rPr lang="en-GB" sz="1000" dirty="0">
                <a:latin typeface="Cavolini" panose="03000502040302020204" pitchFamily="66" charset="0"/>
                <a:cs typeface="Cavolini" panose="03000502040302020204" pitchFamily="66" charset="0"/>
              </a:rPr>
              <a:t> at Pied Piper and knowing she will be well cared for.</a:t>
            </a:r>
          </a:p>
          <a:p>
            <a:r>
              <a:rPr lang="en-GB" sz="1000" dirty="0">
                <a:latin typeface="Cavolini" panose="03000502040302020204" pitchFamily="66" charset="0"/>
                <a:cs typeface="Cavolini" panose="03000502040302020204" pitchFamily="66" charset="0"/>
              </a:rPr>
              <a:t>-Absolutely.</a:t>
            </a:r>
          </a:p>
          <a:p>
            <a:r>
              <a:rPr lang="en-GB" sz="1000" dirty="0">
                <a:latin typeface="Cavolini" panose="03000502040302020204" pitchFamily="66" charset="0"/>
                <a:cs typeface="Cavolini" panose="03000502040302020204" pitchFamily="66" charset="0"/>
              </a:rPr>
              <a:t>-I believe so.</a:t>
            </a:r>
          </a:p>
          <a:p>
            <a:r>
              <a:rPr lang="en-GB" sz="1000" dirty="0">
                <a:latin typeface="Cavolini" panose="03000502040302020204" pitchFamily="66" charset="0"/>
                <a:cs typeface="Cavolini" panose="03000502040302020204" pitchFamily="66" charset="0"/>
              </a:rPr>
              <a:t>-100%</a:t>
            </a:r>
          </a:p>
          <a:p>
            <a:r>
              <a:rPr lang="en-GB" sz="1000" dirty="0">
                <a:latin typeface="Cavolini" panose="03000502040302020204" pitchFamily="66" charset="0"/>
                <a:cs typeface="Cavolini" panose="03000502040302020204" pitchFamily="66" charset="0"/>
              </a:rPr>
              <a:t>-Yes, although with the hotter weather, I did have a concern that the large tattoos on Miss </a:t>
            </a:r>
            <a:r>
              <a:rPr lang="en-GB" sz="1000" dirty="0" err="1">
                <a:latin typeface="Cavolini" panose="03000502040302020204" pitchFamily="66" charset="0"/>
                <a:cs typeface="Cavolini" panose="03000502040302020204" pitchFamily="66" charset="0"/>
              </a:rPr>
              <a:t>Zanabella’s</a:t>
            </a:r>
            <a:r>
              <a:rPr lang="en-GB" sz="1000" dirty="0">
                <a:latin typeface="Cavolini" panose="03000502040302020204" pitchFamily="66" charset="0"/>
                <a:cs typeface="Cavolini" panose="03000502040302020204" pitchFamily="66" charset="0"/>
              </a:rPr>
              <a:t> upper arms {a face and skull} were perhaps a little scary for the children’s eyes. I realise everyone needs to feel comfortable and I have no problem with tattoos, but there were two that I felt were not right for a preschool setting – apologies.</a:t>
            </a:r>
          </a:p>
          <a:p>
            <a:r>
              <a:rPr lang="en-GB" sz="1000" dirty="0">
                <a:latin typeface="Cavolini" panose="03000502040302020204" pitchFamily="66" charset="0"/>
                <a:cs typeface="Cavolini" panose="03000502040302020204" pitchFamily="66" charset="0"/>
              </a:rPr>
              <a:t>-100%</a:t>
            </a:r>
          </a:p>
          <a:p>
            <a:r>
              <a:rPr lang="en-GB" sz="1000" dirty="0">
                <a:latin typeface="Cavolini" panose="03000502040302020204" pitchFamily="66" charset="0"/>
                <a:cs typeface="Cavolini" panose="03000502040302020204" pitchFamily="66" charset="0"/>
              </a:rPr>
              <a:t>-Yes I do. Although one improvement I would like is for children not to wear shoes inside and let their young feet breathe and have freedom to move properly.</a:t>
            </a:r>
          </a:p>
          <a:p>
            <a:r>
              <a:rPr lang="en-GB" sz="1000" dirty="0">
                <a:latin typeface="Cavolini" panose="03000502040302020204" pitchFamily="66" charset="0"/>
                <a:cs typeface="Cavolini" panose="03000502040302020204" pitchFamily="66" charset="0"/>
              </a:rPr>
              <a:t>-Yes, never feel worried about this.</a:t>
            </a: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b="1" dirty="0">
              <a:solidFill>
                <a:srgbClr val="262626"/>
              </a:solidFill>
              <a:latin typeface="Cavolini" panose="03000502040302020204" pitchFamily="66" charset="0"/>
              <a:cs typeface="Cavolini" panose="03000502040302020204" pitchFamily="66" charset="0"/>
            </a:endParaRPr>
          </a:p>
          <a:p>
            <a:endParaRPr lang="en-GB" sz="14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391814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712</TotalTime>
  <Words>7681</Words>
  <Application>Microsoft Office PowerPoint</Application>
  <PresentationFormat>On-screen Show (4:3)</PresentationFormat>
  <Paragraphs>604</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Cavolini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Hughes</dc:creator>
  <cp:lastModifiedBy>Eva Hughes</cp:lastModifiedBy>
  <cp:revision>9</cp:revision>
  <cp:lastPrinted>2025-07-15T10:05:24Z</cp:lastPrinted>
  <dcterms:created xsi:type="dcterms:W3CDTF">2025-07-14T11:12:39Z</dcterms:created>
  <dcterms:modified xsi:type="dcterms:W3CDTF">2025-07-15T10:13:11Z</dcterms:modified>
</cp:coreProperties>
</file>